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9"/>
  </p:notesMasterIdLst>
  <p:handoutMasterIdLst>
    <p:handoutMasterId r:id="rId40"/>
  </p:handoutMasterIdLst>
  <p:sldIdLst>
    <p:sldId id="257" r:id="rId2"/>
    <p:sldId id="442" r:id="rId3"/>
    <p:sldId id="443" r:id="rId4"/>
    <p:sldId id="351" r:id="rId5"/>
    <p:sldId id="404" r:id="rId6"/>
    <p:sldId id="453" r:id="rId7"/>
    <p:sldId id="450" r:id="rId8"/>
    <p:sldId id="444" r:id="rId9"/>
    <p:sldId id="446" r:id="rId10"/>
    <p:sldId id="447" r:id="rId11"/>
    <p:sldId id="354" r:id="rId12"/>
    <p:sldId id="388" r:id="rId13"/>
    <p:sldId id="390" r:id="rId14"/>
    <p:sldId id="448" r:id="rId15"/>
    <p:sldId id="449" r:id="rId16"/>
    <p:sldId id="437" r:id="rId17"/>
    <p:sldId id="440" r:id="rId18"/>
    <p:sldId id="438" r:id="rId19"/>
    <p:sldId id="439" r:id="rId20"/>
    <p:sldId id="401" r:id="rId21"/>
    <p:sldId id="409" r:id="rId22"/>
    <p:sldId id="410" r:id="rId23"/>
    <p:sldId id="413" r:id="rId24"/>
    <p:sldId id="419" r:id="rId25"/>
    <p:sldId id="454" r:id="rId26"/>
    <p:sldId id="430" r:id="rId27"/>
    <p:sldId id="441" r:id="rId28"/>
    <p:sldId id="425" r:id="rId29"/>
    <p:sldId id="357" r:id="rId30"/>
    <p:sldId id="458" r:id="rId31"/>
    <p:sldId id="459" r:id="rId32"/>
    <p:sldId id="460" r:id="rId33"/>
    <p:sldId id="428" r:id="rId34"/>
    <p:sldId id="451" r:id="rId35"/>
    <p:sldId id="455" r:id="rId36"/>
    <p:sldId id="456" r:id="rId37"/>
    <p:sldId id="457" r:id="rId38"/>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9B4BCA6-8739-40B4-A9DE-D70EBC969E1E}">
          <p14:sldIdLst>
            <p14:sldId id="257"/>
            <p14:sldId id="442"/>
            <p14:sldId id="443"/>
            <p14:sldId id="351"/>
            <p14:sldId id="404"/>
            <p14:sldId id="453"/>
            <p14:sldId id="450"/>
            <p14:sldId id="444"/>
            <p14:sldId id="446"/>
            <p14:sldId id="447"/>
            <p14:sldId id="354"/>
            <p14:sldId id="388"/>
            <p14:sldId id="390"/>
            <p14:sldId id="448"/>
            <p14:sldId id="449"/>
            <p14:sldId id="437"/>
            <p14:sldId id="440"/>
            <p14:sldId id="438"/>
            <p14:sldId id="439"/>
            <p14:sldId id="401"/>
            <p14:sldId id="409"/>
            <p14:sldId id="410"/>
            <p14:sldId id="413"/>
            <p14:sldId id="419"/>
            <p14:sldId id="454"/>
            <p14:sldId id="430"/>
            <p14:sldId id="441"/>
            <p14:sldId id="425"/>
            <p14:sldId id="357"/>
            <p14:sldId id="458"/>
            <p14:sldId id="459"/>
            <p14:sldId id="460"/>
            <p14:sldId id="428"/>
            <p14:sldId id="451"/>
            <p14:sldId id="455"/>
            <p14:sldId id="456"/>
            <p14:sldId id="457"/>
          </p14:sldIdLst>
        </p14:section>
      </p14:sectionLst>
    </p:ext>
    <p:ext uri="{EFAFB233-063F-42B5-8137-9DF3F51BA10A}">
      <p15:sldGuideLst xmlns:p15="http://schemas.microsoft.com/office/powerpoint/2012/main">
        <p15:guide id="1" orient="horz" pos="2160">
          <p15:clr>
            <a:srgbClr val="A4A3A4"/>
          </p15:clr>
        </p15:guide>
        <p15:guide id="2" pos="2886">
          <p15:clr>
            <a:srgbClr val="A4A3A4"/>
          </p15:clr>
        </p15:guide>
        <p15:guide id="3" orient="horz" pos="2153">
          <p15:clr>
            <a:srgbClr val="A4A3A4"/>
          </p15:clr>
        </p15:guide>
      </p15:sldGuideLst>
    </p:ext>
    <p:ext uri="{2D200454-40CA-4A62-9FC3-DE9A4176ACB9}">
      <p15:notesGuideLst xmlns:p15="http://schemas.microsoft.com/office/powerpoint/2012/main">
        <p15:guide id="1" orient="horz" pos="2949" userDrawn="1">
          <p15:clr>
            <a:srgbClr val="A4A3A4"/>
          </p15:clr>
        </p15:guide>
        <p15:guide id="2" pos="222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pinto" initials="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02B"/>
    <a:srgbClr val="006600"/>
    <a:srgbClr val="993300"/>
    <a:srgbClr val="336600"/>
    <a:srgbClr val="4D7F64"/>
    <a:srgbClr val="009900"/>
    <a:srgbClr val="004BE2"/>
    <a:srgbClr val="00823B"/>
    <a:srgbClr val="4DD34D"/>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71" autoAdjust="0"/>
    <p:restoredTop sz="84236" autoAdjust="0"/>
  </p:normalViewPr>
  <p:slideViewPr>
    <p:cSldViewPr snapToGrid="0" showGuides="1">
      <p:cViewPr varScale="1">
        <p:scale>
          <a:sx n="83" d="100"/>
          <a:sy n="83" d="100"/>
        </p:scale>
        <p:origin x="126" y="174"/>
      </p:cViewPr>
      <p:guideLst>
        <p:guide orient="horz" pos="2160"/>
        <p:guide pos="2886"/>
        <p:guide orient="horz" pos="2153"/>
      </p:guideLst>
    </p:cSldViewPr>
  </p:slideViewPr>
  <p:outlineViewPr>
    <p:cViewPr>
      <p:scale>
        <a:sx n="33" d="100"/>
        <a:sy n="33" d="100"/>
      </p:scale>
      <p:origin x="0" y="7986"/>
    </p:cViewPr>
  </p:outlineViewPr>
  <p:notesTextViewPr>
    <p:cViewPr>
      <p:scale>
        <a:sx n="100" d="100"/>
        <a:sy n="100" d="100"/>
      </p:scale>
      <p:origin x="0" y="0"/>
    </p:cViewPr>
  </p:notesTextViewPr>
  <p:sorterViewPr>
    <p:cViewPr>
      <p:scale>
        <a:sx n="80" d="100"/>
        <a:sy n="80" d="100"/>
      </p:scale>
      <p:origin x="0" y="0"/>
    </p:cViewPr>
  </p:sorterViewPr>
  <p:notesViewPr>
    <p:cSldViewPr snapToGrid="0" showGuides="1">
      <p:cViewPr varScale="1">
        <p:scale>
          <a:sx n="82" d="100"/>
          <a:sy n="82" d="100"/>
        </p:scale>
        <p:origin x="-3132" y="-84"/>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6B1A4865-4CA7-4B6E-BED3-1B28313B38B1}" type="datetimeFigureOut">
              <a:rPr lang="en-US" smtClean="0"/>
              <a:pPr/>
              <a:t>11/14/2017</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51293E92-F94D-4B08-AEC4-7AAF70BA6E25}" type="slidenum">
              <a:rPr lang="en-US" smtClean="0"/>
              <a:pPr/>
              <a:t>‹#›</a:t>
            </a:fld>
            <a:endParaRPr lang="en-US"/>
          </a:p>
        </p:txBody>
      </p:sp>
    </p:spTree>
    <p:extLst>
      <p:ext uri="{BB962C8B-B14F-4D97-AF65-F5344CB8AC3E}">
        <p14:creationId xmlns:p14="http://schemas.microsoft.com/office/powerpoint/2010/main" val="21721320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E0100A55-BDC5-41F3-AEB9-0D5A761D1849}" type="datetimeFigureOut">
              <a:rPr lang="en-US" smtClean="0"/>
              <a:pPr/>
              <a:t>11/14/2017</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24051054-7F1B-4886-BD82-265E3B2C51F8}" type="slidenum">
              <a:rPr lang="en-US" smtClean="0"/>
              <a:pPr/>
              <a:t>‹#›</a:t>
            </a:fld>
            <a:endParaRPr lang="en-US"/>
          </a:p>
        </p:txBody>
      </p:sp>
    </p:spTree>
    <p:extLst>
      <p:ext uri="{BB962C8B-B14F-4D97-AF65-F5344CB8AC3E}">
        <p14:creationId xmlns:p14="http://schemas.microsoft.com/office/powerpoint/2010/main" val="3588482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Updated GFP</a:t>
            </a:r>
            <a:endParaRPr lang="en-US" baseline="0" dirty="0"/>
          </a:p>
        </p:txBody>
      </p:sp>
      <p:sp>
        <p:nvSpPr>
          <p:cNvPr id="4" name="Slide Number Placeholder 3"/>
          <p:cNvSpPr>
            <a:spLocks noGrp="1"/>
          </p:cNvSpPr>
          <p:nvPr>
            <p:ph type="sldNum" sz="quarter" idx="10"/>
          </p:nvPr>
        </p:nvSpPr>
        <p:spPr/>
        <p:txBody>
          <a:bodyPr/>
          <a:lstStyle/>
          <a:p>
            <a:fld id="{24051054-7F1B-4886-BD82-265E3B2C51F8}" type="slidenum">
              <a:rPr lang="en-US" smtClean="0"/>
              <a:pPr/>
              <a:t>1</a:t>
            </a:fld>
            <a:endParaRPr lang="en-US"/>
          </a:p>
        </p:txBody>
      </p:sp>
    </p:spTree>
    <p:extLst>
      <p:ext uri="{BB962C8B-B14F-4D97-AF65-F5344CB8AC3E}">
        <p14:creationId xmlns:p14="http://schemas.microsoft.com/office/powerpoint/2010/main" val="4087927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updated</a:t>
            </a:r>
          </a:p>
          <a:p>
            <a:r>
              <a:rPr lang="en-US" dirty="0" smtClean="0"/>
              <a:t>Updated RP</a:t>
            </a:r>
            <a:endParaRPr lang="en-US" dirty="0"/>
          </a:p>
        </p:txBody>
      </p:sp>
      <p:sp>
        <p:nvSpPr>
          <p:cNvPr id="4" name="Slide Number Placeholder 3"/>
          <p:cNvSpPr>
            <a:spLocks noGrp="1"/>
          </p:cNvSpPr>
          <p:nvPr>
            <p:ph type="sldNum" sz="quarter" idx="10"/>
          </p:nvPr>
        </p:nvSpPr>
        <p:spPr/>
        <p:txBody>
          <a:bodyPr/>
          <a:lstStyle/>
          <a:p>
            <a:fld id="{24051054-7F1B-4886-BD82-265E3B2C51F8}" type="slidenum">
              <a:rPr lang="en-US" smtClean="0"/>
              <a:pPr/>
              <a:t>10</a:t>
            </a:fld>
            <a:endParaRPr lang="en-US"/>
          </a:p>
        </p:txBody>
      </p:sp>
    </p:spTree>
    <p:extLst>
      <p:ext uri="{BB962C8B-B14F-4D97-AF65-F5344CB8AC3E}">
        <p14:creationId xmlns:p14="http://schemas.microsoft.com/office/powerpoint/2010/main" val="20251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updated</a:t>
            </a:r>
          </a:p>
          <a:p>
            <a:r>
              <a:rPr lang="en-US" dirty="0" smtClean="0"/>
              <a:t>Updated RP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Figure 2.9 Yearly total nitrogen concentrations from 1997 to 2016 in the A. LSJR </a:t>
            </a:r>
            <a:r>
              <a:rPr lang="en-US" sz="1200" i="1" kern="1200" dirty="0" err="1" smtClean="0">
                <a:solidFill>
                  <a:schemeClr val="tx1"/>
                </a:solidFill>
                <a:effectLst/>
                <a:latin typeface="+mn-lt"/>
                <a:ea typeface="+mn-ea"/>
                <a:cs typeface="+mn-cs"/>
              </a:rPr>
              <a:t>mainstem</a:t>
            </a:r>
            <a:r>
              <a:rPr lang="en-US" sz="1200" i="1" kern="1200" dirty="0" smtClean="0">
                <a:solidFill>
                  <a:schemeClr val="tx1"/>
                </a:solidFill>
                <a:effectLst/>
                <a:latin typeface="+mn-lt"/>
                <a:ea typeface="+mn-ea"/>
                <a:cs typeface="+mn-cs"/>
              </a:rPr>
              <a:t> and its tributaries, B. the predominantly freshwater portion of the LSJR </a:t>
            </a:r>
            <a:r>
              <a:rPr lang="en-US" sz="1200" i="1" kern="1200" dirty="0" err="1" smtClean="0">
                <a:solidFill>
                  <a:schemeClr val="tx1"/>
                </a:solidFill>
                <a:effectLst/>
                <a:latin typeface="+mn-lt"/>
                <a:ea typeface="+mn-ea"/>
                <a:cs typeface="+mn-cs"/>
              </a:rPr>
              <a:t>mainstem</a:t>
            </a:r>
            <a:r>
              <a:rPr lang="en-US" sz="1200" i="1" kern="1200" dirty="0" smtClean="0">
                <a:solidFill>
                  <a:schemeClr val="tx1"/>
                </a:solidFill>
                <a:effectLst/>
                <a:latin typeface="+mn-lt"/>
                <a:ea typeface="+mn-ea"/>
                <a:cs typeface="+mn-cs"/>
              </a:rPr>
              <a:t>, and C. the predominantly marine/estuarine region of the LSJR </a:t>
            </a:r>
            <a:r>
              <a:rPr lang="en-US" sz="1200" i="1" kern="1200" dirty="0" err="1" smtClean="0">
                <a:solidFill>
                  <a:schemeClr val="tx1"/>
                </a:solidFill>
                <a:effectLst/>
                <a:latin typeface="+mn-lt"/>
                <a:ea typeface="+mn-ea"/>
                <a:cs typeface="+mn-cs"/>
              </a:rPr>
              <a:t>mainstem</a:t>
            </a:r>
            <a:r>
              <a:rPr lang="en-US" sz="1200" i="1" kern="1200" dirty="0" smtClean="0">
                <a:solidFill>
                  <a:schemeClr val="tx1"/>
                </a:solidFill>
                <a:effectLst/>
                <a:latin typeface="+mn-lt"/>
                <a:ea typeface="+mn-ea"/>
                <a:cs typeface="+mn-cs"/>
              </a:rPr>
              <a:t>. Data are presented as mean values.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4051054-7F1B-4886-BD82-265E3B2C51F8}" type="slidenum">
              <a:rPr lang="en-US" smtClean="0"/>
              <a:pPr/>
              <a:t>11</a:t>
            </a:fld>
            <a:endParaRPr lang="en-US"/>
          </a:p>
        </p:txBody>
      </p:sp>
    </p:spTree>
    <p:extLst>
      <p:ext uri="{BB962C8B-B14F-4D97-AF65-F5344CB8AC3E}">
        <p14:creationId xmlns:p14="http://schemas.microsoft.com/office/powerpoint/2010/main" val="158394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Decrease </a:t>
            </a:r>
          </a:p>
          <a:p>
            <a:pPr defTabSz="939363">
              <a:defRPr/>
            </a:pPr>
            <a:r>
              <a:rPr lang="en-US" baseline="0" dirty="0" smtClean="0"/>
              <a:t>Updated GFP</a:t>
            </a:r>
          </a:p>
          <a:p>
            <a:pPr defTabSz="939363">
              <a:defRPr/>
            </a:pPr>
            <a:r>
              <a:rPr lang="en-US" baseline="0" dirty="0" smtClean="0"/>
              <a:t>Updated RP</a:t>
            </a:r>
          </a:p>
          <a:p>
            <a:endParaRPr lang="en-US" dirty="0"/>
          </a:p>
        </p:txBody>
      </p:sp>
      <p:sp>
        <p:nvSpPr>
          <p:cNvPr id="4" name="Slide Number Placeholder 3"/>
          <p:cNvSpPr>
            <a:spLocks noGrp="1"/>
          </p:cNvSpPr>
          <p:nvPr>
            <p:ph type="sldNum" sz="quarter" idx="10"/>
          </p:nvPr>
        </p:nvSpPr>
        <p:spPr/>
        <p:txBody>
          <a:bodyPr/>
          <a:lstStyle/>
          <a:p>
            <a:fld id="{24051054-7F1B-4886-BD82-265E3B2C51F8}" type="slidenum">
              <a:rPr lang="en-US" smtClean="0"/>
              <a:pPr/>
              <a:t>12</a:t>
            </a:fld>
            <a:endParaRPr lang="en-US"/>
          </a:p>
        </p:txBody>
      </p:sp>
    </p:spTree>
    <p:extLst>
      <p:ext uri="{BB962C8B-B14F-4D97-AF65-F5344CB8AC3E}">
        <p14:creationId xmlns:p14="http://schemas.microsoft.com/office/powerpoint/2010/main" val="3376331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updated</a:t>
            </a:r>
          </a:p>
          <a:p>
            <a:r>
              <a:rPr lang="en-US" dirty="0" smtClean="0"/>
              <a:t>Updated RP</a:t>
            </a:r>
          </a:p>
          <a:p>
            <a:r>
              <a:rPr lang="en-US" dirty="0" smtClean="0"/>
              <a:t>Freshwater </a:t>
            </a:r>
            <a:r>
              <a:rPr lang="en-US" dirty="0" err="1" smtClean="0"/>
              <a:t>Chl</a:t>
            </a:r>
            <a:r>
              <a:rPr lang="en-US" dirty="0" smtClean="0"/>
              <a:t>-a Threshold = 20 ug/l</a:t>
            </a:r>
            <a:endParaRPr lang="en-US" dirty="0"/>
          </a:p>
        </p:txBody>
      </p:sp>
      <p:sp>
        <p:nvSpPr>
          <p:cNvPr id="4" name="Slide Number Placeholder 3"/>
          <p:cNvSpPr>
            <a:spLocks noGrp="1"/>
          </p:cNvSpPr>
          <p:nvPr>
            <p:ph type="sldNum" sz="quarter" idx="10"/>
          </p:nvPr>
        </p:nvSpPr>
        <p:spPr/>
        <p:txBody>
          <a:bodyPr/>
          <a:lstStyle/>
          <a:p>
            <a:fld id="{24051054-7F1B-4886-BD82-265E3B2C51F8}" type="slidenum">
              <a:rPr lang="en-US" smtClean="0"/>
              <a:pPr/>
              <a:t>13</a:t>
            </a:fld>
            <a:endParaRPr lang="en-US"/>
          </a:p>
        </p:txBody>
      </p:sp>
    </p:spTree>
    <p:extLst>
      <p:ext uri="{BB962C8B-B14F-4D97-AF65-F5344CB8AC3E}">
        <p14:creationId xmlns:p14="http://schemas.microsoft.com/office/powerpoint/2010/main" val="3702676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baseline="0" dirty="0" smtClean="0"/>
              <a:t>Updated GFP</a:t>
            </a:r>
          </a:p>
          <a:p>
            <a:endParaRPr lang="en-US" dirty="0"/>
          </a:p>
        </p:txBody>
      </p:sp>
      <p:sp>
        <p:nvSpPr>
          <p:cNvPr id="4" name="Slide Number Placeholder 3"/>
          <p:cNvSpPr>
            <a:spLocks noGrp="1"/>
          </p:cNvSpPr>
          <p:nvPr>
            <p:ph type="sldNum" sz="quarter" idx="10"/>
          </p:nvPr>
        </p:nvSpPr>
        <p:spPr/>
        <p:txBody>
          <a:bodyPr/>
          <a:lstStyle/>
          <a:p>
            <a:fld id="{24051054-7F1B-4886-BD82-265E3B2C51F8}" type="slidenum">
              <a:rPr lang="en-US" smtClean="0"/>
              <a:pPr/>
              <a:t>14</a:t>
            </a:fld>
            <a:endParaRPr lang="en-US"/>
          </a:p>
        </p:txBody>
      </p:sp>
    </p:spTree>
    <p:extLst>
      <p:ext uri="{BB962C8B-B14F-4D97-AF65-F5344CB8AC3E}">
        <p14:creationId xmlns:p14="http://schemas.microsoft.com/office/powerpoint/2010/main" val="324793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Kept </a:t>
            </a:r>
            <a:r>
              <a:rPr lang="en-US" baseline="0" dirty="0" smtClean="0"/>
              <a:t>Updated GFP</a:t>
            </a:r>
          </a:p>
          <a:p>
            <a:endParaRPr lang="en-US" dirty="0"/>
          </a:p>
        </p:txBody>
      </p:sp>
      <p:sp>
        <p:nvSpPr>
          <p:cNvPr id="4" name="Slide Number Placeholder 3"/>
          <p:cNvSpPr>
            <a:spLocks noGrp="1"/>
          </p:cNvSpPr>
          <p:nvPr>
            <p:ph type="sldNum" sz="quarter" idx="10"/>
          </p:nvPr>
        </p:nvSpPr>
        <p:spPr/>
        <p:txBody>
          <a:bodyPr/>
          <a:lstStyle/>
          <a:p>
            <a:fld id="{24051054-7F1B-4886-BD82-265E3B2C51F8}" type="slidenum">
              <a:rPr lang="en-US" smtClean="0"/>
              <a:pPr/>
              <a:t>15</a:t>
            </a:fld>
            <a:endParaRPr lang="en-US"/>
          </a:p>
        </p:txBody>
      </p:sp>
    </p:spTree>
    <p:extLst>
      <p:ext uri="{BB962C8B-B14F-4D97-AF65-F5344CB8AC3E}">
        <p14:creationId xmlns:p14="http://schemas.microsoft.com/office/powerpoint/2010/main" val="2600242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Decrease in blue crabs and increase in Mullet, rest about the same.</a:t>
            </a:r>
          </a:p>
          <a:p>
            <a:pPr defTabSz="939363">
              <a:defRPr/>
            </a:pPr>
            <a:r>
              <a:rPr lang="en-US" baseline="0" dirty="0" smtClean="0"/>
              <a:t>Updated GFP</a:t>
            </a:r>
          </a:p>
          <a:p>
            <a:endParaRPr lang="en-US" dirty="0"/>
          </a:p>
        </p:txBody>
      </p:sp>
      <p:sp>
        <p:nvSpPr>
          <p:cNvPr id="4" name="Slide Number Placeholder 3"/>
          <p:cNvSpPr>
            <a:spLocks noGrp="1"/>
          </p:cNvSpPr>
          <p:nvPr>
            <p:ph type="sldNum" sz="quarter" idx="10"/>
          </p:nvPr>
        </p:nvSpPr>
        <p:spPr/>
        <p:txBody>
          <a:bodyPr/>
          <a:lstStyle/>
          <a:p>
            <a:fld id="{24051054-7F1B-4886-BD82-265E3B2C51F8}" type="slidenum">
              <a:rPr lang="en-US" smtClean="0"/>
              <a:pPr/>
              <a:t>16</a:t>
            </a:fld>
            <a:endParaRPr lang="en-US"/>
          </a:p>
        </p:txBody>
      </p:sp>
    </p:spTree>
    <p:extLst>
      <p:ext uri="{BB962C8B-B14F-4D97-AF65-F5344CB8AC3E}">
        <p14:creationId xmlns:p14="http://schemas.microsoft.com/office/powerpoint/2010/main" val="3347661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baseline="0" dirty="0" smtClean="0"/>
              <a:t>Updated GFP</a:t>
            </a:r>
          </a:p>
          <a:p>
            <a:r>
              <a:rPr lang="en-US" dirty="0" smtClean="0"/>
              <a:t>Mullet improving,</a:t>
            </a:r>
            <a:r>
              <a:rPr lang="en-US" baseline="0" dirty="0" smtClean="0"/>
              <a:t> </a:t>
            </a:r>
            <a:r>
              <a:rPr lang="en-US" baseline="0" dirty="0" err="1" smtClean="0"/>
              <a:t>Sheepshead</a:t>
            </a:r>
            <a:r>
              <a:rPr lang="en-US" baseline="0" dirty="0" smtClean="0"/>
              <a:t> uncertain, rest the same</a:t>
            </a:r>
            <a:endParaRPr lang="en-US" dirty="0"/>
          </a:p>
        </p:txBody>
      </p:sp>
      <p:sp>
        <p:nvSpPr>
          <p:cNvPr id="4" name="Slide Number Placeholder 3"/>
          <p:cNvSpPr>
            <a:spLocks noGrp="1"/>
          </p:cNvSpPr>
          <p:nvPr>
            <p:ph type="sldNum" sz="quarter" idx="10"/>
          </p:nvPr>
        </p:nvSpPr>
        <p:spPr/>
        <p:txBody>
          <a:bodyPr/>
          <a:lstStyle/>
          <a:p>
            <a:fld id="{24051054-7F1B-4886-BD82-265E3B2C51F8}" type="slidenum">
              <a:rPr lang="en-US" smtClean="0"/>
              <a:pPr/>
              <a:t>17</a:t>
            </a:fld>
            <a:endParaRPr lang="en-US"/>
          </a:p>
        </p:txBody>
      </p:sp>
    </p:spTree>
    <p:extLst>
      <p:ext uri="{BB962C8B-B14F-4D97-AF65-F5344CB8AC3E}">
        <p14:creationId xmlns:p14="http://schemas.microsoft.com/office/powerpoint/2010/main" val="981144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Kept </a:t>
            </a:r>
            <a:r>
              <a:rPr lang="en-US" baseline="0" dirty="0" smtClean="0"/>
              <a:t>Updated GFP</a:t>
            </a:r>
          </a:p>
          <a:p>
            <a:endParaRPr lang="en-US" dirty="0"/>
          </a:p>
        </p:txBody>
      </p:sp>
      <p:sp>
        <p:nvSpPr>
          <p:cNvPr id="4" name="Slide Number Placeholder 3"/>
          <p:cNvSpPr>
            <a:spLocks noGrp="1"/>
          </p:cNvSpPr>
          <p:nvPr>
            <p:ph type="sldNum" sz="quarter" idx="10"/>
          </p:nvPr>
        </p:nvSpPr>
        <p:spPr/>
        <p:txBody>
          <a:bodyPr/>
          <a:lstStyle/>
          <a:p>
            <a:fld id="{24051054-7F1B-4886-BD82-265E3B2C51F8}" type="slidenum">
              <a:rPr lang="en-US" smtClean="0"/>
              <a:pPr/>
              <a:t>18</a:t>
            </a:fld>
            <a:endParaRPr lang="en-US"/>
          </a:p>
        </p:txBody>
      </p:sp>
    </p:spTree>
    <p:extLst>
      <p:ext uri="{BB962C8B-B14F-4D97-AF65-F5344CB8AC3E}">
        <p14:creationId xmlns:p14="http://schemas.microsoft.com/office/powerpoint/2010/main" val="819180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Kept </a:t>
            </a:r>
            <a:r>
              <a:rPr lang="en-US" baseline="0" dirty="0" smtClean="0"/>
              <a:t>Updated GFP</a:t>
            </a:r>
          </a:p>
          <a:p>
            <a:endParaRPr lang="en-US" dirty="0"/>
          </a:p>
        </p:txBody>
      </p:sp>
      <p:sp>
        <p:nvSpPr>
          <p:cNvPr id="4" name="Slide Number Placeholder 3"/>
          <p:cNvSpPr>
            <a:spLocks noGrp="1"/>
          </p:cNvSpPr>
          <p:nvPr>
            <p:ph type="sldNum" sz="quarter" idx="10"/>
          </p:nvPr>
        </p:nvSpPr>
        <p:spPr/>
        <p:txBody>
          <a:bodyPr/>
          <a:lstStyle/>
          <a:p>
            <a:fld id="{24051054-7F1B-4886-BD82-265E3B2C51F8}" type="slidenum">
              <a:rPr lang="en-US" smtClean="0"/>
              <a:pPr/>
              <a:t>19</a:t>
            </a:fld>
            <a:endParaRPr lang="en-US"/>
          </a:p>
        </p:txBody>
      </p:sp>
    </p:spTree>
    <p:extLst>
      <p:ext uri="{BB962C8B-B14F-4D97-AF65-F5344CB8AC3E}">
        <p14:creationId xmlns:p14="http://schemas.microsoft.com/office/powerpoint/2010/main" val="3482441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baseline="0" dirty="0" smtClean="0"/>
              <a:t>Updated GFP</a:t>
            </a:r>
          </a:p>
          <a:p>
            <a:r>
              <a:rPr lang="en-US" dirty="0" smtClean="0"/>
              <a:t>Do we need AU</a:t>
            </a:r>
            <a:r>
              <a:rPr lang="en-US" baseline="0" dirty="0" smtClean="0"/>
              <a:t> logo for David?</a:t>
            </a:r>
            <a:endParaRPr lang="en-US" dirty="0"/>
          </a:p>
        </p:txBody>
      </p:sp>
      <p:sp>
        <p:nvSpPr>
          <p:cNvPr id="4" name="Slide Number Placeholder 3"/>
          <p:cNvSpPr>
            <a:spLocks noGrp="1"/>
          </p:cNvSpPr>
          <p:nvPr>
            <p:ph type="sldNum" sz="quarter" idx="10"/>
          </p:nvPr>
        </p:nvSpPr>
        <p:spPr/>
        <p:txBody>
          <a:bodyPr/>
          <a:lstStyle/>
          <a:p>
            <a:fld id="{24051054-7F1B-4886-BD82-265E3B2C51F8}" type="slidenum">
              <a:rPr lang="en-US" smtClean="0"/>
              <a:pPr/>
              <a:t>2</a:t>
            </a:fld>
            <a:endParaRPr lang="en-US"/>
          </a:p>
        </p:txBody>
      </p:sp>
    </p:spTree>
    <p:extLst>
      <p:ext uri="{BB962C8B-B14F-4D97-AF65-F5344CB8AC3E}">
        <p14:creationId xmlns:p14="http://schemas.microsoft.com/office/powerpoint/2010/main" val="3343253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Kept </a:t>
            </a:r>
            <a:endParaRPr lang="en-US" dirty="0"/>
          </a:p>
        </p:txBody>
      </p:sp>
      <p:sp>
        <p:nvSpPr>
          <p:cNvPr id="4" name="Slide Number Placeholder 3"/>
          <p:cNvSpPr>
            <a:spLocks noGrp="1"/>
          </p:cNvSpPr>
          <p:nvPr>
            <p:ph type="sldNum" sz="quarter" idx="10"/>
          </p:nvPr>
        </p:nvSpPr>
        <p:spPr/>
        <p:txBody>
          <a:bodyPr/>
          <a:lstStyle/>
          <a:p>
            <a:fld id="{24051054-7F1B-4886-BD82-265E3B2C51F8}" type="slidenum">
              <a:rPr lang="en-US" smtClean="0"/>
              <a:pPr/>
              <a:t>20</a:t>
            </a:fld>
            <a:endParaRPr lang="en-US"/>
          </a:p>
        </p:txBody>
      </p:sp>
    </p:spTree>
    <p:extLst>
      <p:ext uri="{BB962C8B-B14F-4D97-AF65-F5344CB8AC3E}">
        <p14:creationId xmlns:p14="http://schemas.microsoft.com/office/powerpoint/2010/main" val="390289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TextEdit="1"/>
          </p:cNvSpPr>
          <p:nvPr>
            <p:ph type="sldImg"/>
          </p:nvPr>
        </p:nvSpPr>
        <p:spPr bwMode="auto">
          <a:xfrm>
            <a:off x="1235075" y="701675"/>
            <a:ext cx="4683125" cy="3511550"/>
          </a:xfrm>
          <a:noFill/>
          <a:ln>
            <a:solidFill>
              <a:srgbClr val="000000"/>
            </a:solidFill>
            <a:miter lim="800000"/>
            <a:headEnd/>
            <a:tailEnd/>
          </a:ln>
        </p:spPr>
      </p:sp>
      <p:sp>
        <p:nvSpPr>
          <p:cNvPr id="56323" name="Rectangle 3"/>
          <p:cNvSpPr>
            <a:spLocks noGrp="1"/>
          </p:cNvSpPr>
          <p:nvPr>
            <p:ph type="body" idx="1"/>
          </p:nvPr>
        </p:nvSpPr>
        <p:spPr bwMode="auto">
          <a:noFill/>
        </p:spPr>
        <p:txBody>
          <a:bodyPr wrap="square" numCol="1" anchor="t" anchorCtr="0" compatLnSpc="1">
            <a:prstTxWarp prst="textNoShape">
              <a:avLst/>
            </a:prstTxWarp>
          </a:bodyPr>
          <a:lstStyle/>
          <a:p>
            <a:pPr marL="117098" indent="-117098" defTabSz="939363">
              <a:buFontTx/>
              <a:buChar char="•"/>
              <a:defRPr/>
            </a:pPr>
            <a:r>
              <a:rPr lang="en-US" baseline="0" dirty="0" smtClean="0"/>
              <a:t>Updated GFP</a:t>
            </a:r>
          </a:p>
          <a:p>
            <a:pPr marL="117098" indent="-117098">
              <a:buFontTx/>
              <a:buChar char="•"/>
            </a:pPr>
            <a:r>
              <a:rPr lang="en-US" dirty="0" smtClean="0"/>
              <a:t>Common </a:t>
            </a:r>
            <a:r>
              <a:rPr lang="en-US" dirty="0"/>
              <a:t>species in LSJRB shown, esp. </a:t>
            </a:r>
            <a:r>
              <a:rPr lang="en-US" dirty="0" err="1"/>
              <a:t>Vallesneria</a:t>
            </a:r>
            <a:endParaRPr lang="en-US" dirty="0"/>
          </a:p>
          <a:p>
            <a:pPr marL="117098" indent="-117098">
              <a:buFontTx/>
              <a:buChar char="•"/>
            </a:pPr>
            <a:r>
              <a:rPr lang="en-US" baseline="0" dirty="0"/>
              <a:t>Vital for all aspects of aquatic health: food, nurseries, water quality, shoreline </a:t>
            </a:r>
          </a:p>
          <a:p>
            <a:pPr marL="117098" indent="-117098">
              <a:buFontTx/>
              <a:buChar char="•"/>
            </a:pPr>
            <a:r>
              <a:rPr lang="en-US" baseline="0" dirty="0"/>
              <a:t>Complex interactions of salinity and water clarity along w/ shoreline and presence of plants that cover leaves reducing photosynthesis</a:t>
            </a:r>
          </a:p>
          <a:p>
            <a:pPr marL="117098" indent="-117098">
              <a:buFontTx/>
              <a:buChar char="•"/>
            </a:pPr>
            <a:r>
              <a:rPr lang="en-US" baseline="0" dirty="0"/>
              <a:t>Gerry wrote section with data from SJRWMD 2000-2011 headed up by (Dean Dobberfuhl, Chuck Jacoby, Lori McCloud and others) and aerial observations (JU-MSRI) from 2008-2013. </a:t>
            </a:r>
          </a:p>
          <a:p>
            <a:pPr marL="117098" indent="-117098">
              <a:buFontTx/>
              <a:buChar char="•"/>
            </a:pPr>
            <a:r>
              <a:rPr lang="en-US" baseline="0" dirty="0"/>
              <a:t>Remember grass grow best from 0-12ppt; can tolerate 15-20ppt for short periods; SAV needs more light in higher salinity environments</a:t>
            </a:r>
          </a:p>
          <a:p>
            <a:pPr marL="117098" indent="-117098">
              <a:buFontTx/>
              <a:buChar char="•"/>
            </a:pPr>
            <a:r>
              <a:rPr lang="en-US" baseline="0" dirty="0"/>
              <a:t>Will describe some of the former data in the following</a:t>
            </a:r>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40F9391-672D-4CCA-A358-EA25CB80A778}" type="slidenum">
              <a:rPr lang="en-US" smtClean="0">
                <a:latin typeface="Arial" pitchFamily="34" charset="0"/>
                <a:cs typeface="Arial" pitchFamily="34" charset="0"/>
              </a:rPr>
              <a:pPr/>
              <a:t>21</a:t>
            </a:fld>
            <a:endParaRPr lang="en-US">
              <a:latin typeface="Arial" pitchFamily="34" charset="0"/>
              <a:cs typeface="Arial" pitchFamily="34" charset="0"/>
            </a:endParaRPr>
          </a:p>
        </p:txBody>
      </p:sp>
    </p:spTree>
    <p:extLst>
      <p:ext uri="{BB962C8B-B14F-4D97-AF65-F5344CB8AC3E}">
        <p14:creationId xmlns:p14="http://schemas.microsoft.com/office/powerpoint/2010/main" val="1020820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TextEdit="1"/>
          </p:cNvSpPr>
          <p:nvPr>
            <p:ph type="sldImg"/>
          </p:nvPr>
        </p:nvSpPr>
        <p:spPr bwMode="auto">
          <a:xfrm>
            <a:off x="1235075" y="701675"/>
            <a:ext cx="4683125" cy="3511550"/>
          </a:xfrm>
          <a:noFill/>
          <a:ln>
            <a:solidFill>
              <a:srgbClr val="000000"/>
            </a:solidFill>
            <a:miter lim="800000"/>
            <a:headEnd/>
            <a:tailEnd/>
          </a:ln>
        </p:spPr>
      </p:sp>
      <p:sp>
        <p:nvSpPr>
          <p:cNvPr id="56323" name="Rectangle 3"/>
          <p:cNvSpPr>
            <a:spLocks noGrp="1"/>
          </p:cNvSpPr>
          <p:nvPr>
            <p:ph type="body" idx="1"/>
          </p:nvPr>
        </p:nvSpPr>
        <p:spPr bwMode="auto">
          <a:noFill/>
        </p:spPr>
        <p:txBody>
          <a:bodyPr wrap="square" numCol="1" anchor="t" anchorCtr="0" compatLnSpc="1">
            <a:prstTxWarp prst="textNoShape">
              <a:avLst/>
            </a:prstTxWarp>
          </a:bodyPr>
          <a:lstStyle/>
          <a:p>
            <a:pPr marL="117098" indent="-117098" defTabSz="939363">
              <a:buFontTx/>
              <a:buChar char="•"/>
              <a:defRPr/>
            </a:pPr>
            <a:r>
              <a:rPr lang="en-US" baseline="0" dirty="0" smtClean="0"/>
              <a:t>Updated GFP</a:t>
            </a:r>
            <a:endParaRPr lang="en-US" dirty="0"/>
          </a:p>
          <a:p>
            <a:pPr marL="117098" indent="-117098">
              <a:buFontTx/>
              <a:buChar char="•"/>
            </a:pPr>
            <a:r>
              <a:rPr lang="en-US" dirty="0"/>
              <a:t>Today will examine mean bed length and total coverage</a:t>
            </a:r>
            <a:r>
              <a:rPr lang="en-US" baseline="0" dirty="0"/>
              <a:t> (study covered several other parameters) for different sections of the river beginning with the </a:t>
            </a:r>
            <a:r>
              <a:rPr lang="en-US" baseline="0" dirty="0" smtClean="0"/>
              <a:t>north most </a:t>
            </a:r>
            <a:r>
              <a:rPr lang="en-US" baseline="0" dirty="0"/>
              <a:t>from FWB to Fuller Warren</a:t>
            </a:r>
          </a:p>
          <a:p>
            <a:pPr marL="117098" indent="-117098">
              <a:buFontTx/>
              <a:buChar char="•"/>
            </a:pPr>
            <a:r>
              <a:rPr lang="en-US" baseline="0" dirty="0"/>
              <a:t>Note how many sites – numerous compared to now I used the yellow ones GT=Ground Truth sites</a:t>
            </a:r>
          </a:p>
          <a:p>
            <a:pPr marL="117098" indent="-117098">
              <a:buFontTx/>
              <a:buChar char="•"/>
            </a:pPr>
            <a:r>
              <a:rPr lang="en-US" baseline="0" dirty="0"/>
              <a:t>Perhaps think about %Total Cover of </a:t>
            </a:r>
            <a:r>
              <a:rPr lang="en-US" baseline="0" dirty="0" err="1" smtClean="0"/>
              <a:t>vallesneria</a:t>
            </a:r>
            <a:r>
              <a:rPr lang="en-US" baseline="0" dirty="0" smtClean="0"/>
              <a:t> </a:t>
            </a:r>
            <a:r>
              <a:rPr lang="en-US" baseline="0" dirty="0"/>
              <a:t>as the amount of bare patches or “patchiness within the grass beds” (less % cover more patchiness or bare spots)</a:t>
            </a:r>
          </a:p>
          <a:p>
            <a:pPr marL="117098" indent="-117098">
              <a:buFontTx/>
              <a:buChar char="•"/>
            </a:pPr>
            <a:r>
              <a:rPr lang="en-US" baseline="0" dirty="0"/>
              <a:t>Also worth remembering that the high in 2004 is probably due to fresher conditions that year when 4 hurricanes impacted Florida-Charley/Francis/Ivan/Jeanne.</a:t>
            </a:r>
          </a:p>
          <a:p>
            <a:pPr marL="117098" indent="-117098">
              <a:buFontTx/>
              <a:buChar char="•"/>
            </a:pPr>
            <a:r>
              <a:rPr lang="en-US" baseline="0" dirty="0"/>
              <a:t>I look at the measurements taken in 1998 as the base line for which we see greatest declines north of </a:t>
            </a:r>
            <a:r>
              <a:rPr lang="en-US" baseline="0" dirty="0" err="1"/>
              <a:t>Buckman</a:t>
            </a:r>
            <a:r>
              <a:rPr lang="en-US" baseline="0" dirty="0"/>
              <a:t>.</a:t>
            </a:r>
          </a:p>
          <a:p>
            <a:pPr marL="117098" indent="-117098">
              <a:buFontTx/>
              <a:buChar char="•"/>
            </a:pPr>
            <a:r>
              <a:rPr lang="en-US" baseline="0" dirty="0"/>
              <a:t>Shown are SAV species that compose &gt;10% of total in the different regions</a:t>
            </a:r>
            <a:endParaRPr lang="en-US" dirty="0"/>
          </a:p>
          <a:p>
            <a:pPr marL="117098" indent="-117098">
              <a:buFontTx/>
              <a:buChar char="•"/>
            </a:pPr>
            <a:r>
              <a:rPr lang="en-US" dirty="0"/>
              <a:t>SAV</a:t>
            </a:r>
            <a:r>
              <a:rPr lang="en-US" baseline="0" dirty="0"/>
              <a:t> more abundant upstream</a:t>
            </a:r>
          </a:p>
          <a:p>
            <a:pPr marL="586779" lvl="1" indent="-117098">
              <a:buFontTx/>
              <a:buChar char="•"/>
            </a:pPr>
            <a:r>
              <a:rPr lang="en-US" baseline="0" dirty="0"/>
              <a:t>Mean bed length in north section declined from a high in 2004 to a low of &lt; 10 m in 2009, similar with total coverage</a:t>
            </a:r>
          </a:p>
          <a:p>
            <a:pPr marL="586779" lvl="1" indent="-117098">
              <a:buFontTx/>
              <a:buChar char="•"/>
            </a:pPr>
            <a:r>
              <a:rPr lang="en-US" baseline="0" dirty="0"/>
              <a:t>Similar pattern south of the </a:t>
            </a:r>
            <a:r>
              <a:rPr lang="en-US" baseline="0" dirty="0" err="1"/>
              <a:t>Buckman</a:t>
            </a:r>
            <a:r>
              <a:rPr lang="en-US" baseline="0" dirty="0"/>
              <a:t> lowest bed lengths in 2009 but more abundant; compare 140 m bed length, &gt; 80% total coverage in south to ~ 80 m bed length and 60% coverage in the north.</a:t>
            </a:r>
          </a:p>
          <a:p>
            <a:pPr marL="586779" lvl="1" indent="-117098">
              <a:buFontTx/>
              <a:buChar char="•"/>
            </a:pPr>
            <a:r>
              <a:rPr lang="en-US" baseline="0" dirty="0"/>
              <a:t> uncertain about status since that time.</a:t>
            </a:r>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40F9391-672D-4CCA-A358-EA25CB80A778}" type="slidenum">
              <a:rPr lang="en-US" smtClean="0">
                <a:latin typeface="Arial" pitchFamily="34" charset="0"/>
                <a:cs typeface="Arial" pitchFamily="34" charset="0"/>
              </a:rPr>
              <a:pPr/>
              <a:t>22</a:t>
            </a:fld>
            <a:endParaRPr lang="en-US">
              <a:latin typeface="Arial" pitchFamily="34" charset="0"/>
              <a:cs typeface="Arial" pitchFamily="34" charset="0"/>
            </a:endParaRPr>
          </a:p>
        </p:txBody>
      </p:sp>
    </p:spTree>
    <p:extLst>
      <p:ext uri="{BB962C8B-B14F-4D97-AF65-F5344CB8AC3E}">
        <p14:creationId xmlns:p14="http://schemas.microsoft.com/office/powerpoint/2010/main" val="1020820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TextEdit="1"/>
          </p:cNvSpPr>
          <p:nvPr>
            <p:ph type="sldImg"/>
          </p:nvPr>
        </p:nvSpPr>
        <p:spPr bwMode="auto">
          <a:xfrm>
            <a:off x="1235075" y="701675"/>
            <a:ext cx="4683125" cy="3511550"/>
          </a:xfrm>
          <a:noFill/>
          <a:ln>
            <a:solidFill>
              <a:srgbClr val="000000"/>
            </a:solidFill>
            <a:miter lim="800000"/>
            <a:headEnd/>
            <a:tailEnd/>
          </a:ln>
        </p:spPr>
      </p:sp>
      <p:sp>
        <p:nvSpPr>
          <p:cNvPr id="56323" name="Rectangle 3"/>
          <p:cNvSpPr>
            <a:spLocks noGrp="1"/>
          </p:cNvSpPr>
          <p:nvPr>
            <p:ph type="body" idx="1"/>
          </p:nvPr>
        </p:nvSpPr>
        <p:spPr bwMode="auto">
          <a:noFill/>
        </p:spPr>
        <p:txBody>
          <a:bodyPr wrap="square" numCol="1" anchor="t" anchorCtr="0" compatLnSpc="1">
            <a:prstTxWarp prst="textNoShape">
              <a:avLst/>
            </a:prstTxWarp>
          </a:bodyPr>
          <a:lstStyle/>
          <a:p>
            <a:pPr marL="117098" indent="-117098" defTabSz="939363">
              <a:buFontTx/>
              <a:buChar char="•"/>
              <a:defRPr/>
            </a:pPr>
            <a:r>
              <a:rPr lang="en-US" baseline="0" dirty="0" smtClean="0"/>
              <a:t>Updated GFP</a:t>
            </a:r>
            <a:endParaRPr lang="en-US" baseline="0" dirty="0"/>
          </a:p>
          <a:p>
            <a:pPr marL="117098" indent="-117098">
              <a:buFontTx/>
              <a:buChar char="•"/>
            </a:pPr>
            <a:endParaRPr lang="en-US" baseline="0" dirty="0"/>
          </a:p>
          <a:p>
            <a:pPr marL="117098" indent="-117098">
              <a:buFontTx/>
              <a:buChar char="•"/>
            </a:pPr>
            <a:r>
              <a:rPr lang="en-US" dirty="0"/>
              <a:t>Submerged aquatic vegetation (SAV), has experienced fairly stable levels south of </a:t>
            </a:r>
            <a:r>
              <a:rPr lang="en-US" dirty="0" err="1"/>
              <a:t>Buckman</a:t>
            </a:r>
            <a:r>
              <a:rPr lang="en-US" dirty="0"/>
              <a:t> Bridge, with variations caused by drought and increased salinity.</a:t>
            </a:r>
          </a:p>
          <a:p>
            <a:pPr marL="117098" indent="-117098">
              <a:buFontTx/>
              <a:buChar char="•"/>
            </a:pPr>
            <a:r>
              <a:rPr lang="en-US" dirty="0"/>
              <a:t>Declines in SAV north of </a:t>
            </a:r>
            <a:r>
              <a:rPr lang="en-US" dirty="0" err="1"/>
              <a:t>Buckman</a:t>
            </a:r>
            <a:r>
              <a:rPr lang="en-US" dirty="0"/>
              <a:t> since 1998. </a:t>
            </a:r>
          </a:p>
          <a:p>
            <a:pPr marL="117098" indent="-117098">
              <a:buFontTx/>
              <a:buChar char="•"/>
            </a:pPr>
            <a:r>
              <a:rPr lang="en-US" dirty="0"/>
              <a:t>Any</a:t>
            </a:r>
            <a:r>
              <a:rPr lang="en-US" baseline="0" dirty="0"/>
              <a:t> declines/fluctuations in the south tend to be more due to color in </a:t>
            </a:r>
            <a:r>
              <a:rPr lang="en-US" dirty="0"/>
              <a:t>the water limiting growth - from periodic storm events</a:t>
            </a:r>
            <a:r>
              <a:rPr lang="en-US" baseline="0" dirty="0"/>
              <a:t> rather than salinity spikes.</a:t>
            </a:r>
            <a:endParaRPr lang="en-US" dirty="0"/>
          </a:p>
          <a:p>
            <a:pPr marL="117098" indent="-117098">
              <a:buFontTx/>
              <a:buChar char="•"/>
            </a:pPr>
            <a:r>
              <a:rPr lang="en-US" dirty="0"/>
              <a:t>SAV is essential to the survival of many other aquatic species as both food and spawning area.</a:t>
            </a:r>
          </a:p>
          <a:p>
            <a:pPr marL="117098" indent="-117098">
              <a:buFontTx/>
              <a:buChar char="•"/>
            </a:pPr>
            <a:r>
              <a:rPr lang="en-US" dirty="0"/>
              <a:t>About 12 species, but Val.. is the dominant species.</a:t>
            </a:r>
          </a:p>
          <a:p>
            <a:pPr marL="117098" indent="-117098">
              <a:buFontTx/>
              <a:buChar char="•"/>
            </a:pPr>
            <a:endParaRPr lang="en-US"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40F9391-672D-4CCA-A358-EA25CB80A778}" type="slidenum">
              <a:rPr lang="en-US" smtClean="0">
                <a:latin typeface="Arial" pitchFamily="34" charset="0"/>
                <a:cs typeface="Arial" pitchFamily="34" charset="0"/>
              </a:rPr>
              <a:pPr/>
              <a:t>23</a:t>
            </a:fld>
            <a:endParaRPr lang="en-US">
              <a:latin typeface="Arial" pitchFamily="34" charset="0"/>
              <a:cs typeface="Arial" pitchFamily="34" charset="0"/>
            </a:endParaRPr>
          </a:p>
        </p:txBody>
      </p:sp>
    </p:spTree>
    <p:extLst>
      <p:ext uri="{BB962C8B-B14F-4D97-AF65-F5344CB8AC3E}">
        <p14:creationId xmlns:p14="http://schemas.microsoft.com/office/powerpoint/2010/main" val="1020820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Kept </a:t>
            </a:r>
            <a:endParaRPr lang="en-US" dirty="0"/>
          </a:p>
        </p:txBody>
      </p:sp>
      <p:sp>
        <p:nvSpPr>
          <p:cNvPr id="4" name="Slide Number Placeholder 3"/>
          <p:cNvSpPr>
            <a:spLocks noGrp="1"/>
          </p:cNvSpPr>
          <p:nvPr>
            <p:ph type="sldNum" sz="quarter" idx="10"/>
          </p:nvPr>
        </p:nvSpPr>
        <p:spPr/>
        <p:txBody>
          <a:bodyPr/>
          <a:lstStyle/>
          <a:p>
            <a:fld id="{24051054-7F1B-4886-BD82-265E3B2C51F8}" type="slidenum">
              <a:rPr lang="en-US" smtClean="0"/>
              <a:pPr/>
              <a:t>24</a:t>
            </a:fld>
            <a:endParaRPr lang="en-US"/>
          </a:p>
        </p:txBody>
      </p:sp>
    </p:spTree>
    <p:extLst>
      <p:ext uri="{BB962C8B-B14F-4D97-AF65-F5344CB8AC3E}">
        <p14:creationId xmlns:p14="http://schemas.microsoft.com/office/powerpoint/2010/main" val="3722358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defTabSz="939363">
              <a:defRPr/>
            </a:pPr>
            <a:r>
              <a:rPr lang="en-US" dirty="0"/>
              <a:t>Over the past ten years, the status of wetlands was UNSATISFACTORY. From 2008-2016, trends were UNCERTAIN and then changed to WORSENING in 2017. </a:t>
            </a:r>
          </a:p>
          <a:p>
            <a:pPr defTabSz="939363">
              <a:defRPr/>
            </a:pPr>
            <a:r>
              <a:rPr lang="en-US" dirty="0"/>
              <a:t>Lately resource permit records have become more publicly accessible and therefore tracking of impacted wetland acreage and mitigation efforts is possible.</a:t>
            </a:r>
          </a:p>
          <a:p>
            <a:pPr defTabSz="939363">
              <a:defRPr/>
            </a:pPr>
            <a:r>
              <a:rPr lang="en-US" dirty="0"/>
              <a:t>With the end of the recession, a development boom has contributed to the number of wetlands lost to dredge and fill activities.</a:t>
            </a:r>
          </a:p>
          <a:p>
            <a:pPr defTabSz="939363">
              <a:defRPr/>
            </a:pPr>
            <a:r>
              <a:rPr lang="en-GB" dirty="0"/>
              <a:t>Rather than on-site mitigation with wetland creation or restoration, more permittees purchase mitigation credits from mitigation banks and/or preserve remaining wetlands.</a:t>
            </a:r>
          </a:p>
          <a:p>
            <a:pPr defTabSz="939363">
              <a:defRPr/>
            </a:pPr>
            <a:r>
              <a:rPr lang="en-GB" dirty="0"/>
              <a:t>Because mitigation banks are typically miles from the impacted wetland, there is concern that the benefits that wetlands provide to ecosystems are shifting away from urban </a:t>
            </a:r>
            <a:r>
              <a:rPr lang="en-GB" dirty="0" err="1"/>
              <a:t>centers</a:t>
            </a:r>
            <a:r>
              <a:rPr lang="en-GB" dirty="0"/>
              <a:t>.</a:t>
            </a:r>
          </a:p>
          <a:p>
            <a:pPr defTabSz="939363">
              <a:defRPr/>
            </a:pPr>
            <a:r>
              <a:rPr lang="en-GB" dirty="0"/>
              <a:t>Preservation of existing wetlands, although laudable, does not address the loss of wetlands due to dredge and fill activities.</a:t>
            </a:r>
            <a:endParaRPr lang="en-US" dirty="0"/>
          </a:p>
          <a:p>
            <a:pPr defTabSz="939363">
              <a:defRPr/>
            </a:pPr>
            <a:endParaRPr lang="en-US" dirty="0"/>
          </a:p>
          <a:p>
            <a:r>
              <a:rPr lang="en-US" sz="1100" dirty="0"/>
              <a:t>Added GFP updated</a:t>
            </a:r>
          </a:p>
          <a:p>
            <a:r>
              <a:rPr lang="en-US" sz="1100" dirty="0"/>
              <a:t>Mitigation credits do not </a:t>
            </a:r>
          </a:p>
          <a:p>
            <a:pPr>
              <a:buClr>
                <a:schemeClr val="accent1">
                  <a:lumMod val="50000"/>
                </a:schemeClr>
              </a:buClr>
              <a:buSzPct val="100000"/>
              <a:buFont typeface="Arial" pitchFamily="34" charset="0"/>
              <a:buChar char="•"/>
            </a:pPr>
            <a:r>
              <a:rPr lang="en-US" sz="2100" b="1" dirty="0">
                <a:latin typeface="Calibri" panose="020F0502020204030204" pitchFamily="34" charset="0"/>
              </a:rPr>
              <a:t>Mitigation banks and credits</a:t>
            </a:r>
          </a:p>
          <a:p>
            <a:pPr lvl="1">
              <a:buClr>
                <a:schemeClr val="accent1">
                  <a:lumMod val="50000"/>
                </a:schemeClr>
              </a:buClr>
              <a:buSzPct val="100000"/>
              <a:buFont typeface="Arial" pitchFamily="34" charset="0"/>
              <a:buChar char="•"/>
            </a:pPr>
            <a:r>
              <a:rPr lang="en-US" sz="1800" dirty="0">
                <a:latin typeface="Calibri" panose="020F0502020204030204" pitchFamily="34" charset="0"/>
              </a:rPr>
              <a:t>Not a “replacement”</a:t>
            </a:r>
          </a:p>
          <a:p>
            <a:pPr lvl="2">
              <a:buClr>
                <a:schemeClr val="accent1">
                  <a:lumMod val="50000"/>
                </a:schemeClr>
              </a:buClr>
              <a:buSzPct val="100000"/>
              <a:buFont typeface="Arial" pitchFamily="34" charset="0"/>
              <a:buChar char="•"/>
            </a:pPr>
            <a:r>
              <a:rPr lang="en-US" sz="1100" dirty="0">
                <a:latin typeface="Calibri" panose="020F0502020204030204" pitchFamily="34" charset="0"/>
              </a:rPr>
              <a:t>Loss of ecosystem functions are not replaced with already existing wetlands</a:t>
            </a:r>
          </a:p>
          <a:p>
            <a:pPr lvl="2">
              <a:buClr>
                <a:schemeClr val="accent1">
                  <a:lumMod val="50000"/>
                </a:schemeClr>
              </a:buClr>
              <a:buSzPct val="100000"/>
              <a:buFont typeface="Arial" pitchFamily="34" charset="0"/>
              <a:buChar char="•"/>
            </a:pPr>
            <a:r>
              <a:rPr lang="en-US" sz="1100" dirty="0">
                <a:latin typeface="Calibri" panose="020F0502020204030204" pitchFamily="34" charset="0"/>
              </a:rPr>
              <a:t>Ecosystem functions not fulfilled</a:t>
            </a:r>
          </a:p>
          <a:p>
            <a:pPr lvl="1">
              <a:buClr>
                <a:schemeClr val="accent1">
                  <a:lumMod val="50000"/>
                </a:schemeClr>
              </a:buClr>
              <a:buSzPct val="100000"/>
              <a:buFont typeface="Arial" pitchFamily="34" charset="0"/>
              <a:buChar char="•"/>
            </a:pPr>
            <a:r>
              <a:rPr lang="en-US" sz="1800" dirty="0">
                <a:latin typeface="Calibri" panose="020F0502020204030204" pitchFamily="34" charset="0"/>
              </a:rPr>
              <a:t>Increasing % are &gt; 30miles away!</a:t>
            </a:r>
          </a:p>
          <a:p>
            <a:pPr>
              <a:buClr>
                <a:schemeClr val="accent1">
                  <a:lumMod val="50000"/>
                </a:schemeClr>
              </a:buClr>
              <a:buSzPct val="100000"/>
              <a:buFont typeface="Arial" pitchFamily="34" charset="0"/>
              <a:buChar char="•"/>
            </a:pPr>
            <a:r>
              <a:rPr lang="en-US" sz="2100" dirty="0">
                <a:latin typeface="Calibri" panose="020F0502020204030204" pitchFamily="34" charset="0"/>
              </a:rPr>
              <a:t>In general, restored and created wetlands do not reach full diversity or functioning, even after 100 years.</a:t>
            </a:r>
          </a:p>
          <a:p>
            <a:endParaRPr lang="en-US" sz="1100" dirty="0"/>
          </a:p>
          <a:p>
            <a:r>
              <a:rPr lang="en-US" sz="1100" dirty="0"/>
              <a:t>During the 2000s, relatively few wetlands were created or restored with most mitigation occurring through the preservation of uplands/wetlands. </a:t>
            </a:r>
          </a:p>
          <a:p>
            <a:r>
              <a:rPr lang="en-US" sz="1100" dirty="0"/>
              <a:t>The % of mitigation credits per acre lowest in 2006 versus subsequent years, virtually double in 2015, still high in 2016.</a:t>
            </a:r>
          </a:p>
          <a:p>
            <a:endParaRPr lang="en-US" dirty="0"/>
          </a:p>
        </p:txBody>
      </p:sp>
      <p:sp>
        <p:nvSpPr>
          <p:cNvPr id="4" name="Slide Number Placeholder 3"/>
          <p:cNvSpPr>
            <a:spLocks noGrp="1"/>
          </p:cNvSpPr>
          <p:nvPr>
            <p:ph type="sldNum" sz="quarter" idx="10"/>
          </p:nvPr>
        </p:nvSpPr>
        <p:spPr/>
        <p:txBody>
          <a:bodyPr/>
          <a:lstStyle/>
          <a:p>
            <a:fld id="{24051054-7F1B-4886-BD82-265E3B2C51F8}" type="slidenum">
              <a:rPr lang="en-US" smtClean="0"/>
              <a:pPr/>
              <a:t>25</a:t>
            </a:fld>
            <a:endParaRPr lang="en-US"/>
          </a:p>
        </p:txBody>
      </p:sp>
    </p:spTree>
    <p:extLst>
      <p:ext uri="{BB962C8B-B14F-4D97-AF65-F5344CB8AC3E}">
        <p14:creationId xmlns:p14="http://schemas.microsoft.com/office/powerpoint/2010/main" val="4009301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Kept</a:t>
            </a:r>
            <a:endParaRPr lang="en-US" dirty="0"/>
          </a:p>
        </p:txBody>
      </p:sp>
      <p:sp>
        <p:nvSpPr>
          <p:cNvPr id="4" name="Slide Number Placeholder 3"/>
          <p:cNvSpPr>
            <a:spLocks noGrp="1"/>
          </p:cNvSpPr>
          <p:nvPr>
            <p:ph type="sldNum" sz="quarter" idx="10"/>
          </p:nvPr>
        </p:nvSpPr>
        <p:spPr/>
        <p:txBody>
          <a:bodyPr/>
          <a:lstStyle/>
          <a:p>
            <a:fld id="{24051054-7F1B-4886-BD82-265E3B2C51F8}" type="slidenum">
              <a:rPr lang="en-US" smtClean="0"/>
              <a:pPr/>
              <a:t>26</a:t>
            </a:fld>
            <a:endParaRPr lang="en-US"/>
          </a:p>
        </p:txBody>
      </p:sp>
    </p:spTree>
    <p:extLst>
      <p:ext uri="{BB962C8B-B14F-4D97-AF65-F5344CB8AC3E}">
        <p14:creationId xmlns:p14="http://schemas.microsoft.com/office/powerpoint/2010/main" val="4511667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Updated GFP</a:t>
            </a:r>
            <a:endParaRPr lang="en-US" dirty="0"/>
          </a:p>
        </p:txBody>
      </p:sp>
      <p:sp>
        <p:nvSpPr>
          <p:cNvPr id="4" name="Slide Number Placeholder 3"/>
          <p:cNvSpPr>
            <a:spLocks noGrp="1"/>
          </p:cNvSpPr>
          <p:nvPr>
            <p:ph type="sldNum" sz="quarter" idx="10"/>
          </p:nvPr>
        </p:nvSpPr>
        <p:spPr/>
        <p:txBody>
          <a:bodyPr/>
          <a:lstStyle/>
          <a:p>
            <a:fld id="{24051054-7F1B-4886-BD82-265E3B2C51F8}" type="slidenum">
              <a:rPr lang="en-US" smtClean="0"/>
              <a:pPr/>
              <a:t>27</a:t>
            </a:fld>
            <a:endParaRPr lang="en-US"/>
          </a:p>
        </p:txBody>
      </p:sp>
    </p:spTree>
    <p:extLst>
      <p:ext uri="{BB962C8B-B14F-4D97-AF65-F5344CB8AC3E}">
        <p14:creationId xmlns:p14="http://schemas.microsoft.com/office/powerpoint/2010/main" val="33307511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Old not updated</a:t>
            </a:r>
          </a:p>
          <a:p>
            <a:r>
              <a:rPr lang="en-US" dirty="0" smtClean="0"/>
              <a:t>Updated</a:t>
            </a:r>
            <a:r>
              <a:rPr lang="en-US" baseline="0" dirty="0" smtClean="0"/>
              <a:t> RP</a:t>
            </a:r>
          </a:p>
          <a:p>
            <a:r>
              <a:rPr lang="en-US" baseline="0" dirty="0" smtClean="0"/>
              <a:t>Deleted slide with ratings – too much there that we don’t talk about.</a:t>
            </a:r>
          </a:p>
          <a:p>
            <a:endParaRPr lang="en-US" baseline="0" dirty="0" smtClean="0"/>
          </a:p>
          <a:p>
            <a:r>
              <a:rPr lang="en-US" dirty="0"/>
              <a:t>Sediment PAHs:  Unsatisfactory, Improving in the Northern section and Worsening in the Southern section</a:t>
            </a:r>
          </a:p>
          <a:p>
            <a:r>
              <a:rPr lang="en-US" dirty="0"/>
              <a:t>Sediment PCBs, pesticides, metals: Unsatisfactory and Unchanged since 2008</a:t>
            </a:r>
          </a:p>
          <a:p>
            <a:r>
              <a:rPr lang="en-US" dirty="0"/>
              <a:t>Water column metals: Mixed/Unchanged, Improving in the </a:t>
            </a:r>
            <a:r>
              <a:rPr lang="en-US" dirty="0" err="1"/>
              <a:t>mainstem</a:t>
            </a:r>
            <a:r>
              <a:rPr lang="en-US" dirty="0"/>
              <a:t> and Uncertain in the tributaries</a:t>
            </a:r>
          </a:p>
          <a:p>
            <a:r>
              <a:rPr lang="en-US" dirty="0"/>
              <a:t>All data has become more limited</a:t>
            </a:r>
          </a:p>
          <a:p>
            <a:endParaRPr lang="en-US" b="0" dirty="0" smtClean="0"/>
          </a:p>
        </p:txBody>
      </p:sp>
      <p:sp>
        <p:nvSpPr>
          <p:cNvPr id="4" name="Slide Number Placeholder 3"/>
          <p:cNvSpPr>
            <a:spLocks noGrp="1"/>
          </p:cNvSpPr>
          <p:nvPr>
            <p:ph type="sldNum" sz="quarter" idx="10"/>
          </p:nvPr>
        </p:nvSpPr>
        <p:spPr/>
        <p:txBody>
          <a:bodyPr/>
          <a:lstStyle/>
          <a:p>
            <a:fld id="{24051054-7F1B-4886-BD82-265E3B2C51F8}" type="slidenum">
              <a:rPr lang="en-US" smtClean="0"/>
              <a:pPr/>
              <a:t>28</a:t>
            </a:fld>
            <a:endParaRPr lang="en-US"/>
          </a:p>
        </p:txBody>
      </p:sp>
    </p:spTree>
    <p:extLst>
      <p:ext uri="{BB962C8B-B14F-4D97-AF65-F5344CB8AC3E}">
        <p14:creationId xmlns:p14="http://schemas.microsoft.com/office/powerpoint/2010/main" val="3058610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Kept</a:t>
            </a:r>
          </a:p>
          <a:p>
            <a:r>
              <a:rPr lang="en-US" b="1" dirty="0"/>
              <a:t>Jacksonville University St. Johns River Poll:</a:t>
            </a:r>
            <a:endParaRPr lang="en-US" dirty="0"/>
          </a:p>
          <a:p>
            <a:r>
              <a:rPr lang="en-US" b="1" dirty="0"/>
              <a:t>2012-2016 Results Comparison</a:t>
            </a:r>
            <a:endParaRPr lang="en-US" dirty="0"/>
          </a:p>
          <a:p>
            <a:endParaRPr lang="en-US" dirty="0" smtClean="0"/>
          </a:p>
          <a:p>
            <a:r>
              <a:rPr lang="en-US" dirty="0"/>
              <a:t>The polling was done under the direction of Dr. Ray Oldakowski, Professor in the JU Department of Geography &amp; the Environment.</a:t>
            </a:r>
          </a:p>
          <a:p>
            <a:r>
              <a:rPr lang="en-US" dirty="0"/>
              <a:t> </a:t>
            </a:r>
          </a:p>
          <a:p>
            <a:r>
              <a:rPr lang="en-US" u="sng" dirty="0"/>
              <a:t>Fast Facts:</a:t>
            </a:r>
            <a:endParaRPr lang="en-US" dirty="0"/>
          </a:p>
          <a:p>
            <a:r>
              <a:rPr lang="en-US" dirty="0"/>
              <a:t> </a:t>
            </a:r>
          </a:p>
          <a:p>
            <a:pPr lvl="0"/>
            <a:r>
              <a:rPr lang="en-US" dirty="0"/>
              <a:t>Rates of using the river for recreation/enjoyment by Jacksonville area residents remained similar from 2012-2016. </a:t>
            </a:r>
          </a:p>
          <a:p>
            <a:pPr lvl="0"/>
            <a:r>
              <a:rPr lang="en-US" dirty="0"/>
              <a:t>Only about 25% of area residents fish on or along the St. Johns River, 30% boat, 10% swim and 50% walk along the river at least once a year.</a:t>
            </a:r>
          </a:p>
          <a:p>
            <a:pPr lvl="0"/>
            <a:r>
              <a:rPr lang="en-US" dirty="0"/>
              <a:t>The number of residents that consider the river degraded and in need of a major cleanup increased from 52% to 59%.</a:t>
            </a:r>
          </a:p>
          <a:p>
            <a:pPr lvl="0"/>
            <a:r>
              <a:rPr lang="en-US" dirty="0"/>
              <a:t>The number of residents who think there is a direct connection between their actions and the health of the river increased from 55% to 69%,</a:t>
            </a:r>
          </a:p>
          <a:p>
            <a:pPr lvl="0"/>
            <a:r>
              <a:rPr lang="en-US" dirty="0"/>
              <a:t> but fewer residents say they are knowledgeable about what they can do to help protect the river, a drop from 48% to 37%.</a:t>
            </a:r>
          </a:p>
          <a:p>
            <a:pPr lvl="0"/>
            <a:r>
              <a:rPr lang="en-US" dirty="0"/>
              <a:t>The number of residents who say they are “trying very hard” in their personal efforts to protect the St. Johns River dropped from 16% to 7%.</a:t>
            </a:r>
          </a:p>
          <a:p>
            <a:pPr lvl="0"/>
            <a:r>
              <a:rPr lang="en-US" dirty="0"/>
              <a:t>Of those familiar with the proposed project to dredge a portion of the St. Johns River, 51% say they are opposed to it.</a:t>
            </a:r>
          </a:p>
          <a:p>
            <a:r>
              <a:rPr lang="en-US" dirty="0"/>
              <a:t> </a:t>
            </a:r>
          </a:p>
          <a:p>
            <a:endParaRPr lang="en-US" dirty="0"/>
          </a:p>
        </p:txBody>
      </p:sp>
      <p:sp>
        <p:nvSpPr>
          <p:cNvPr id="4" name="Slide Number Placeholder 3"/>
          <p:cNvSpPr>
            <a:spLocks noGrp="1"/>
          </p:cNvSpPr>
          <p:nvPr>
            <p:ph type="sldNum" sz="quarter" idx="10"/>
          </p:nvPr>
        </p:nvSpPr>
        <p:spPr/>
        <p:txBody>
          <a:bodyPr/>
          <a:lstStyle/>
          <a:p>
            <a:fld id="{24051054-7F1B-4886-BD82-265E3B2C51F8}" type="slidenum">
              <a:rPr lang="en-US" smtClean="0"/>
              <a:pPr/>
              <a:t>29</a:t>
            </a:fld>
            <a:endParaRPr lang="en-US"/>
          </a:p>
        </p:txBody>
      </p:sp>
    </p:spTree>
    <p:extLst>
      <p:ext uri="{BB962C8B-B14F-4D97-AF65-F5344CB8AC3E}">
        <p14:creationId xmlns:p14="http://schemas.microsoft.com/office/powerpoint/2010/main" val="1581688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baseline="0" dirty="0" smtClean="0"/>
              <a:t>Updated GFP</a:t>
            </a:r>
          </a:p>
          <a:p>
            <a:pPr defTabSz="939363">
              <a:defRPr/>
            </a:pPr>
            <a:r>
              <a:rPr lang="en-US" baseline="0" dirty="0" smtClean="0"/>
              <a:t>RP – I’ve modified the text of the independent assessment note by using the exact language used in the Preface.</a:t>
            </a:r>
          </a:p>
          <a:p>
            <a:endParaRPr lang="en-US" dirty="0"/>
          </a:p>
        </p:txBody>
      </p:sp>
      <p:sp>
        <p:nvSpPr>
          <p:cNvPr id="4" name="Slide Number Placeholder 3"/>
          <p:cNvSpPr>
            <a:spLocks noGrp="1"/>
          </p:cNvSpPr>
          <p:nvPr>
            <p:ph type="sldNum" sz="quarter" idx="10"/>
          </p:nvPr>
        </p:nvSpPr>
        <p:spPr/>
        <p:txBody>
          <a:bodyPr/>
          <a:lstStyle/>
          <a:p>
            <a:fld id="{24051054-7F1B-4886-BD82-265E3B2C51F8}" type="slidenum">
              <a:rPr lang="en-US" smtClean="0"/>
              <a:pPr/>
              <a:t>3</a:t>
            </a:fld>
            <a:endParaRPr lang="en-US"/>
          </a:p>
        </p:txBody>
      </p:sp>
    </p:spTree>
    <p:extLst>
      <p:ext uri="{BB962C8B-B14F-4D97-AF65-F5344CB8AC3E}">
        <p14:creationId xmlns:p14="http://schemas.microsoft.com/office/powerpoint/2010/main" val="8545512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051054-7F1B-4886-BD82-265E3B2C51F8}" type="slidenum">
              <a:rPr lang="en-US" smtClean="0"/>
              <a:pPr/>
              <a:t>30</a:t>
            </a:fld>
            <a:endParaRPr lang="en-US"/>
          </a:p>
        </p:txBody>
      </p:sp>
    </p:spTree>
    <p:extLst>
      <p:ext uri="{BB962C8B-B14F-4D97-AF65-F5344CB8AC3E}">
        <p14:creationId xmlns:p14="http://schemas.microsoft.com/office/powerpoint/2010/main" val="15025855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051054-7F1B-4886-BD82-265E3B2C51F8}" type="slidenum">
              <a:rPr lang="en-US" smtClean="0"/>
              <a:pPr/>
              <a:t>31</a:t>
            </a:fld>
            <a:endParaRPr lang="en-US"/>
          </a:p>
        </p:txBody>
      </p:sp>
    </p:spTree>
    <p:extLst>
      <p:ext uri="{BB962C8B-B14F-4D97-AF65-F5344CB8AC3E}">
        <p14:creationId xmlns:p14="http://schemas.microsoft.com/office/powerpoint/2010/main" val="17090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051054-7F1B-4886-BD82-265E3B2C51F8}" type="slidenum">
              <a:rPr lang="en-US" smtClean="0"/>
              <a:pPr/>
              <a:t>32</a:t>
            </a:fld>
            <a:endParaRPr lang="en-US"/>
          </a:p>
        </p:txBody>
      </p:sp>
    </p:spTree>
    <p:extLst>
      <p:ext uri="{BB962C8B-B14F-4D97-AF65-F5344CB8AC3E}">
        <p14:creationId xmlns:p14="http://schemas.microsoft.com/office/powerpoint/2010/main" val="8702776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Kept and Updated GFP</a:t>
            </a:r>
            <a:endParaRPr lang="en-US" dirty="0"/>
          </a:p>
        </p:txBody>
      </p:sp>
      <p:sp>
        <p:nvSpPr>
          <p:cNvPr id="4" name="Slide Number Placeholder 3"/>
          <p:cNvSpPr>
            <a:spLocks noGrp="1"/>
          </p:cNvSpPr>
          <p:nvPr>
            <p:ph type="sldNum" sz="quarter" idx="10"/>
          </p:nvPr>
        </p:nvSpPr>
        <p:spPr/>
        <p:txBody>
          <a:bodyPr/>
          <a:lstStyle/>
          <a:p>
            <a:fld id="{24051054-7F1B-4886-BD82-265E3B2C51F8}" type="slidenum">
              <a:rPr lang="en-US" smtClean="0"/>
              <a:pPr/>
              <a:t>33</a:t>
            </a:fld>
            <a:endParaRPr lang="en-US"/>
          </a:p>
        </p:txBody>
      </p:sp>
    </p:spTree>
    <p:extLst>
      <p:ext uri="{BB962C8B-B14F-4D97-AF65-F5344CB8AC3E}">
        <p14:creationId xmlns:p14="http://schemas.microsoft.com/office/powerpoint/2010/main" val="23550560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051054-7F1B-4886-BD82-265E3B2C51F8}" type="slidenum">
              <a:rPr lang="en-US" smtClean="0"/>
              <a:pPr/>
              <a:t>34</a:t>
            </a:fld>
            <a:endParaRPr lang="en-US"/>
          </a:p>
        </p:txBody>
      </p:sp>
    </p:spTree>
    <p:extLst>
      <p:ext uri="{BB962C8B-B14F-4D97-AF65-F5344CB8AC3E}">
        <p14:creationId xmlns:p14="http://schemas.microsoft.com/office/powerpoint/2010/main" val="34068092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Added</a:t>
            </a:r>
            <a:endParaRPr lang="en-US" dirty="0"/>
          </a:p>
        </p:txBody>
      </p:sp>
      <p:sp>
        <p:nvSpPr>
          <p:cNvPr id="4" name="Slide Number Placeholder 3"/>
          <p:cNvSpPr>
            <a:spLocks noGrp="1"/>
          </p:cNvSpPr>
          <p:nvPr>
            <p:ph type="sldNum" sz="quarter" idx="10"/>
          </p:nvPr>
        </p:nvSpPr>
        <p:spPr/>
        <p:txBody>
          <a:bodyPr/>
          <a:lstStyle/>
          <a:p>
            <a:fld id="{24051054-7F1B-4886-BD82-265E3B2C51F8}" type="slidenum">
              <a:rPr lang="en-US" smtClean="0"/>
              <a:pPr/>
              <a:t>35</a:t>
            </a:fld>
            <a:endParaRPr lang="en-US"/>
          </a:p>
        </p:txBody>
      </p:sp>
    </p:spTree>
    <p:extLst>
      <p:ext uri="{BB962C8B-B14F-4D97-AF65-F5344CB8AC3E}">
        <p14:creationId xmlns:p14="http://schemas.microsoft.com/office/powerpoint/2010/main" val="1379312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Added</a:t>
            </a:r>
            <a:endParaRPr lang="en-US" dirty="0"/>
          </a:p>
        </p:txBody>
      </p:sp>
      <p:sp>
        <p:nvSpPr>
          <p:cNvPr id="4" name="Slide Number Placeholder 3"/>
          <p:cNvSpPr>
            <a:spLocks noGrp="1"/>
          </p:cNvSpPr>
          <p:nvPr>
            <p:ph type="sldNum" sz="quarter" idx="10"/>
          </p:nvPr>
        </p:nvSpPr>
        <p:spPr/>
        <p:txBody>
          <a:bodyPr/>
          <a:lstStyle/>
          <a:p>
            <a:fld id="{24051054-7F1B-4886-BD82-265E3B2C51F8}" type="slidenum">
              <a:rPr lang="en-US" smtClean="0"/>
              <a:pPr/>
              <a:t>36</a:t>
            </a:fld>
            <a:endParaRPr lang="en-US"/>
          </a:p>
        </p:txBody>
      </p:sp>
    </p:spTree>
    <p:extLst>
      <p:ext uri="{BB962C8B-B14F-4D97-AF65-F5344CB8AC3E}">
        <p14:creationId xmlns:p14="http://schemas.microsoft.com/office/powerpoint/2010/main" val="1315755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Added</a:t>
            </a:r>
            <a:endParaRPr lang="en-US" dirty="0"/>
          </a:p>
        </p:txBody>
      </p:sp>
      <p:sp>
        <p:nvSpPr>
          <p:cNvPr id="4" name="Slide Number Placeholder 3"/>
          <p:cNvSpPr>
            <a:spLocks noGrp="1"/>
          </p:cNvSpPr>
          <p:nvPr>
            <p:ph type="sldNum" sz="quarter" idx="10"/>
          </p:nvPr>
        </p:nvSpPr>
        <p:spPr/>
        <p:txBody>
          <a:bodyPr/>
          <a:lstStyle/>
          <a:p>
            <a:fld id="{24051054-7F1B-4886-BD82-265E3B2C51F8}" type="slidenum">
              <a:rPr lang="en-US" smtClean="0"/>
              <a:pPr/>
              <a:t>37</a:t>
            </a:fld>
            <a:endParaRPr lang="en-US"/>
          </a:p>
        </p:txBody>
      </p:sp>
    </p:spTree>
    <p:extLst>
      <p:ext uri="{BB962C8B-B14F-4D97-AF65-F5344CB8AC3E}">
        <p14:creationId xmlns:p14="http://schemas.microsoft.com/office/powerpoint/2010/main" val="3394379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baseline="0" dirty="0" smtClean="0"/>
              <a:t>Updated GFP</a:t>
            </a:r>
          </a:p>
          <a:p>
            <a:endParaRPr lang="en-US" dirty="0"/>
          </a:p>
        </p:txBody>
      </p:sp>
      <p:sp>
        <p:nvSpPr>
          <p:cNvPr id="4" name="Slide Number Placeholder 3"/>
          <p:cNvSpPr>
            <a:spLocks noGrp="1"/>
          </p:cNvSpPr>
          <p:nvPr>
            <p:ph type="sldNum" sz="quarter" idx="10"/>
          </p:nvPr>
        </p:nvSpPr>
        <p:spPr/>
        <p:txBody>
          <a:bodyPr/>
          <a:lstStyle/>
          <a:p>
            <a:fld id="{24051054-7F1B-4886-BD82-265E3B2C51F8}" type="slidenum">
              <a:rPr lang="en-US" smtClean="0"/>
              <a:pPr/>
              <a:t>4</a:t>
            </a:fld>
            <a:endParaRPr lang="en-US"/>
          </a:p>
        </p:txBody>
      </p:sp>
    </p:spTree>
    <p:extLst>
      <p:ext uri="{BB962C8B-B14F-4D97-AF65-F5344CB8AC3E}">
        <p14:creationId xmlns:p14="http://schemas.microsoft.com/office/powerpoint/2010/main" val="14522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Kept </a:t>
            </a:r>
            <a:r>
              <a:rPr lang="en-US" baseline="0" dirty="0" smtClean="0"/>
              <a:t>Updated GFP</a:t>
            </a:r>
          </a:p>
          <a:p>
            <a:endParaRPr lang="en-US" dirty="0"/>
          </a:p>
        </p:txBody>
      </p:sp>
      <p:sp>
        <p:nvSpPr>
          <p:cNvPr id="4" name="Slide Number Placeholder 3"/>
          <p:cNvSpPr>
            <a:spLocks noGrp="1"/>
          </p:cNvSpPr>
          <p:nvPr>
            <p:ph type="sldNum" sz="quarter" idx="10"/>
          </p:nvPr>
        </p:nvSpPr>
        <p:spPr/>
        <p:txBody>
          <a:bodyPr/>
          <a:lstStyle/>
          <a:p>
            <a:fld id="{24051054-7F1B-4886-BD82-265E3B2C51F8}" type="slidenum">
              <a:rPr lang="en-US" smtClean="0"/>
              <a:pPr/>
              <a:t>5</a:t>
            </a:fld>
            <a:endParaRPr lang="en-US"/>
          </a:p>
        </p:txBody>
      </p:sp>
    </p:spTree>
    <p:extLst>
      <p:ext uri="{BB962C8B-B14F-4D97-AF65-F5344CB8AC3E}">
        <p14:creationId xmlns:p14="http://schemas.microsoft.com/office/powerpoint/2010/main" val="1338233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Added </a:t>
            </a:r>
            <a:r>
              <a:rPr lang="en-US" baseline="0" dirty="0" smtClean="0"/>
              <a:t>Updated GFP</a:t>
            </a:r>
          </a:p>
          <a:p>
            <a:endParaRPr lang="en-US" dirty="0"/>
          </a:p>
        </p:txBody>
      </p:sp>
      <p:sp>
        <p:nvSpPr>
          <p:cNvPr id="4" name="Slide Number Placeholder 3"/>
          <p:cNvSpPr>
            <a:spLocks noGrp="1"/>
          </p:cNvSpPr>
          <p:nvPr>
            <p:ph type="sldNum" sz="quarter" idx="10"/>
          </p:nvPr>
        </p:nvSpPr>
        <p:spPr/>
        <p:txBody>
          <a:bodyPr/>
          <a:lstStyle/>
          <a:p>
            <a:fld id="{24051054-7F1B-4886-BD82-265E3B2C51F8}" type="slidenum">
              <a:rPr lang="en-US" smtClean="0"/>
              <a:pPr/>
              <a:t>6</a:t>
            </a:fld>
            <a:endParaRPr lang="en-US"/>
          </a:p>
        </p:txBody>
      </p:sp>
    </p:spTree>
    <p:extLst>
      <p:ext uri="{BB962C8B-B14F-4D97-AF65-F5344CB8AC3E}">
        <p14:creationId xmlns:p14="http://schemas.microsoft.com/office/powerpoint/2010/main" val="258694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9363">
              <a:defRPr/>
            </a:pPr>
            <a:r>
              <a:rPr lang="en-US" baseline="0" dirty="0" smtClean="0"/>
              <a:t>Updated GFP</a:t>
            </a:r>
          </a:p>
          <a:p>
            <a:endParaRPr lang="en-US" dirty="0"/>
          </a:p>
        </p:txBody>
      </p:sp>
      <p:sp>
        <p:nvSpPr>
          <p:cNvPr id="4" name="Slide Number Placeholder 3"/>
          <p:cNvSpPr>
            <a:spLocks noGrp="1"/>
          </p:cNvSpPr>
          <p:nvPr>
            <p:ph type="sldNum" sz="quarter" idx="10"/>
          </p:nvPr>
        </p:nvSpPr>
        <p:spPr/>
        <p:txBody>
          <a:bodyPr/>
          <a:lstStyle/>
          <a:p>
            <a:fld id="{24051054-7F1B-4886-BD82-265E3B2C51F8}" type="slidenum">
              <a:rPr lang="en-US" smtClean="0"/>
              <a:pPr/>
              <a:t>7</a:t>
            </a:fld>
            <a:endParaRPr lang="en-US"/>
          </a:p>
        </p:txBody>
      </p:sp>
    </p:spTree>
    <p:extLst>
      <p:ext uri="{BB962C8B-B14F-4D97-AF65-F5344CB8AC3E}">
        <p14:creationId xmlns:p14="http://schemas.microsoft.com/office/powerpoint/2010/main" val="3626204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Kept </a:t>
            </a:r>
            <a:r>
              <a:rPr lang="en-US" baseline="0" dirty="0" smtClean="0"/>
              <a:t>Updated GFP</a:t>
            </a:r>
          </a:p>
          <a:p>
            <a:r>
              <a:rPr lang="en-US" dirty="0" smtClean="0"/>
              <a:t>Updated RP</a:t>
            </a:r>
          </a:p>
        </p:txBody>
      </p:sp>
      <p:sp>
        <p:nvSpPr>
          <p:cNvPr id="4" name="Slide Number Placeholder 3"/>
          <p:cNvSpPr>
            <a:spLocks noGrp="1"/>
          </p:cNvSpPr>
          <p:nvPr>
            <p:ph type="sldNum" sz="quarter" idx="10"/>
          </p:nvPr>
        </p:nvSpPr>
        <p:spPr/>
        <p:txBody>
          <a:bodyPr/>
          <a:lstStyle/>
          <a:p>
            <a:fld id="{24051054-7F1B-4886-BD82-265E3B2C51F8}" type="slidenum">
              <a:rPr lang="en-US" smtClean="0"/>
              <a:pPr/>
              <a:t>8</a:t>
            </a:fld>
            <a:endParaRPr lang="en-US"/>
          </a:p>
        </p:txBody>
      </p:sp>
    </p:spTree>
    <p:extLst>
      <p:ext uri="{BB962C8B-B14F-4D97-AF65-F5344CB8AC3E}">
        <p14:creationId xmlns:p14="http://schemas.microsoft.com/office/powerpoint/2010/main" val="1895852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updated</a:t>
            </a:r>
          </a:p>
          <a:p>
            <a:r>
              <a:rPr lang="en-US" dirty="0" smtClean="0"/>
              <a:t>Updated RP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The water quality criterion in freshwater (&gt;38% saturation) is equivalent to approximately 3.5 mg/L at 20°C and 2.9 mg/L at 30°C.  The water quality criterion in marine/estuarine areas (&gt;53% saturation) is equivalent to approximately 5.09 mg/L at 20°C and 4.28 mg/L at 30°C.  </a:t>
            </a:r>
          </a:p>
          <a:p>
            <a:endParaRPr lang="en-US" dirty="0"/>
          </a:p>
        </p:txBody>
      </p:sp>
      <p:sp>
        <p:nvSpPr>
          <p:cNvPr id="4" name="Slide Number Placeholder 3"/>
          <p:cNvSpPr>
            <a:spLocks noGrp="1"/>
          </p:cNvSpPr>
          <p:nvPr>
            <p:ph type="sldNum" sz="quarter" idx="10"/>
          </p:nvPr>
        </p:nvSpPr>
        <p:spPr/>
        <p:txBody>
          <a:bodyPr/>
          <a:lstStyle/>
          <a:p>
            <a:fld id="{24051054-7F1B-4886-BD82-265E3B2C51F8}" type="slidenum">
              <a:rPr lang="en-US" smtClean="0"/>
              <a:pPr/>
              <a:t>9</a:t>
            </a:fld>
            <a:endParaRPr lang="en-US"/>
          </a:p>
        </p:txBody>
      </p:sp>
    </p:spTree>
    <p:extLst>
      <p:ext uri="{BB962C8B-B14F-4D97-AF65-F5344CB8AC3E}">
        <p14:creationId xmlns:p14="http://schemas.microsoft.com/office/powerpoint/2010/main" val="2926730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8D9E96FB-074B-470D-99A3-D6AEAF1B8AA5}" type="datetimeFigureOut">
              <a:rPr lang="en-US" smtClean="0"/>
              <a:pPr/>
              <a:t>11/14/2017</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9CE92A89-D31E-4200-BA90-0945576DA21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9E96FB-074B-470D-99A3-D6AEAF1B8AA5}" type="datetimeFigureOut">
              <a:rPr lang="en-US" smtClean="0"/>
              <a:pPr/>
              <a:t>11/14/2017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92A89-D31E-4200-BA90-0945576DA21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9E96FB-074B-470D-99A3-D6AEAF1B8AA5}" type="datetimeFigureOut">
              <a:rPr lang="en-US" smtClean="0"/>
              <a:pPr/>
              <a:t>11/14/2017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92A89-D31E-4200-BA90-0945576DA21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a:xfrm>
            <a:off x="0" y="0"/>
            <a:ext cx="8980098" cy="838200"/>
          </a:xfrm>
        </p:spPr>
        <p:txBody>
          <a:bodyPr>
            <a:noAutofit/>
          </a:bodyPr>
          <a:lstStyle>
            <a:lvl1pPr marL="0" algn="l" defTabSz="914400" rtl="0" eaLnBrk="1" latinLnBrk="0" hangingPunct="1">
              <a:defRPr lang="en-US" sz="5400" kern="1200" cap="none" baseline="0" dirty="0">
                <a:ln w="0"/>
                <a:solidFill>
                  <a:srgbClr val="002060"/>
                </a:solidFill>
                <a:effectLst/>
                <a:latin typeface="Britannic Bold" panose="020B0903060703020204" pitchFamily="34" charset="0"/>
                <a:ea typeface="+mn-ea"/>
                <a:cs typeface="+mn-cs"/>
              </a:defRPr>
            </a:lvl1pPr>
          </a:lstStyle>
          <a:p>
            <a:r>
              <a:rPr kumimoji="0" lang="en-US" dirty="0"/>
              <a:t>Click to edit Master title style</a:t>
            </a:r>
          </a:p>
        </p:txBody>
      </p:sp>
      <p:sp>
        <p:nvSpPr>
          <p:cNvPr id="27" name="Content Placeholder 26"/>
          <p:cNvSpPr>
            <a:spLocks noGrp="1"/>
          </p:cNvSpPr>
          <p:nvPr>
            <p:ph idx="1"/>
          </p:nvPr>
        </p:nvSpPr>
        <p:spPr>
          <a:xfrm>
            <a:off x="238125" y="1519327"/>
            <a:ext cx="8686800" cy="4525963"/>
          </a:xfrm>
        </p:spPr>
        <p:txBody>
          <a:bodyPr/>
          <a:lstStyle>
            <a:lvl1pPr marL="342900" indent="-342900">
              <a:buClrTx/>
              <a:buSzPct val="100000"/>
              <a:buFont typeface="Arial" panose="020B0604020202020204" pitchFamily="34" charset="0"/>
              <a:buChar char="•"/>
              <a:defRPr/>
            </a:lvl1pPr>
            <a:lvl2pPr marL="742950" indent="-285750">
              <a:buClrTx/>
              <a:buFont typeface="Courier New" panose="02070309020205020404" pitchFamily="49" charset="0"/>
              <a:buChar char="o"/>
              <a:defRPr/>
            </a:lvl2pPr>
            <a:lvl3pPr marL="1143000" indent="-228600">
              <a:buClrTx/>
              <a:buSzPct val="100000"/>
              <a:buFont typeface="Franklin Gothic Book" panose="020B0503020102020204" pitchFamily="34" charset="0"/>
              <a:buChar char="―"/>
              <a:defRPr/>
            </a:lvl3pPr>
            <a:lvl4pPr>
              <a:buClrTx/>
              <a:defRPr/>
            </a:lvl4pPr>
            <a:lvl5pPr>
              <a:buClrTx/>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5" name="Date Placeholder 24"/>
          <p:cNvSpPr>
            <a:spLocks noGrp="1"/>
          </p:cNvSpPr>
          <p:nvPr>
            <p:ph type="dt" sz="half" idx="10"/>
          </p:nvPr>
        </p:nvSpPr>
        <p:spPr/>
        <p:txBody>
          <a:bodyPr/>
          <a:lstStyle/>
          <a:p>
            <a:fld id="{8D9E96FB-074B-470D-99A3-D6AEAF1B8AA5}" type="datetimeFigureOut">
              <a:rPr lang="en-US" smtClean="0"/>
              <a:pPr/>
              <a:t>11/14/2017</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9CE92A89-D31E-4200-BA90-0945576DA21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8D9E96FB-074B-470D-99A3-D6AEAF1B8AA5}" type="datetimeFigureOut">
              <a:rPr lang="en-US" smtClean="0"/>
              <a:pPr/>
              <a:t>11/14/2017</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9CE92A89-D31E-4200-BA90-0945576DA212}"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noAutofit/>
          </a:bodyPr>
          <a:lstStyle>
            <a:lvl1pPr marL="0" algn="l" defTabSz="914400" rtl="0" eaLnBrk="1" latinLnBrk="0" hangingPunct="1">
              <a:spcBef>
                <a:spcPct val="0"/>
              </a:spcBef>
              <a:buNone/>
              <a:defRPr kumimoji="0" lang="en-US" sz="5400" kern="1200" cap="none" baseline="0" dirty="0">
                <a:ln w="0"/>
                <a:solidFill>
                  <a:srgbClr val="002060"/>
                </a:solidFill>
                <a:effectLst/>
                <a:latin typeface="Britannic Bold" panose="020B0903060703020204" pitchFamily="34" charset="0"/>
                <a:ea typeface="+mn-ea"/>
                <a:cs typeface="+mn-cs"/>
              </a:defRPr>
            </a:lvl1pPr>
          </a:lstStyle>
          <a:p>
            <a:r>
              <a:rPr kumimoji="0" lang="en-US" dirty="0"/>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1" name="Date Placeholder 20"/>
          <p:cNvSpPr>
            <a:spLocks noGrp="1"/>
          </p:cNvSpPr>
          <p:nvPr>
            <p:ph type="dt" sz="half" idx="10"/>
          </p:nvPr>
        </p:nvSpPr>
        <p:spPr/>
        <p:txBody>
          <a:bodyPr/>
          <a:lstStyle/>
          <a:p>
            <a:fld id="{8D9E96FB-074B-470D-99A3-D6AEAF1B8AA5}" type="datetimeFigureOut">
              <a:rPr lang="en-US" smtClean="0"/>
              <a:pPr/>
              <a:t>11/14/2017</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9CE92A89-D31E-4200-BA90-0945576DA21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noAutofit/>
          </a:bodyPr>
          <a:lstStyle>
            <a:lvl1pPr marL="0" indent="0" algn="l" defTabSz="914400" rtl="0" eaLnBrk="1" latinLnBrk="0" hangingPunct="1">
              <a:spcBef>
                <a:spcPct val="0"/>
              </a:spcBef>
              <a:buNone/>
              <a:defRPr kumimoji="0" lang="en-US" sz="2400" kern="1200" cap="none" baseline="0" dirty="0" smtClean="0">
                <a:ln w="0"/>
                <a:solidFill>
                  <a:srgbClr val="002060"/>
                </a:solidFill>
                <a:effectLst/>
                <a:latin typeface="Britannic Bold" panose="020B0903060703020204" pitchFamily="34" charset="0"/>
                <a:ea typeface="+mn-ea"/>
                <a:cs typeface="+mn-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normAutofit/>
          </a:bodyPr>
          <a:lstStyle>
            <a:lvl1pPr marL="0" indent="0">
              <a:buNone/>
              <a:defRPr kumimoji="0" lang="en-US" sz="2400" kern="1200" cap="none" baseline="0" dirty="0" smtClean="0">
                <a:ln w="0"/>
                <a:solidFill>
                  <a:srgbClr val="002060"/>
                </a:solidFill>
                <a:effectLst/>
                <a:latin typeface="Britannic Bold" panose="020B0903060703020204" pitchFamily="34" charset="0"/>
                <a:ea typeface="+mn-ea"/>
                <a:cs typeface="+mn-cs"/>
              </a:defRPr>
            </a:lvl1pPr>
            <a:lvl2pPr>
              <a:buNone/>
              <a:defRPr sz="2000" b="1"/>
            </a:lvl2pPr>
            <a:lvl3pPr>
              <a:buNone/>
              <a:defRPr sz="1800" b="1"/>
            </a:lvl3pPr>
            <a:lvl4pPr>
              <a:buNone/>
              <a:defRPr sz="1600" b="1"/>
            </a:lvl4pPr>
            <a:lvl5pPr>
              <a:buNone/>
              <a:defRPr sz="1600" b="1"/>
            </a:lvl5pPr>
          </a:lstStyle>
          <a:p>
            <a:pPr marL="0" lvl="0" indent="0" algn="l" defTabSz="914400" rtl="0" eaLnBrk="1" latinLnBrk="0" hangingPunct="1">
              <a:spcBef>
                <a:spcPct val="0"/>
              </a:spcBef>
              <a:buClr>
                <a:schemeClr val="accent1"/>
              </a:buClr>
              <a:buSzPct val="70000"/>
              <a:buFont typeface="Wingdings 2"/>
              <a:buNone/>
            </a:pPr>
            <a:r>
              <a:rPr kumimoji="0" lang="en-US" dirty="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8D9E96FB-074B-470D-99A3-D6AEAF1B8AA5}" type="datetimeFigureOut">
              <a:rPr lang="en-US" smtClean="0"/>
              <a:pPr/>
              <a:t>11/14/2017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9CE92A89-D31E-4200-BA90-0945576DA212}"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8D9E96FB-074B-470D-99A3-D6AEAF1B8AA5}" type="datetimeFigureOut">
              <a:rPr lang="en-US" smtClean="0"/>
              <a:pPr/>
              <a:t>11/14/2017</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92A89-D31E-4200-BA90-0945576DA21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D9E96FB-074B-470D-99A3-D6AEAF1B8AA5}" type="datetimeFigureOut">
              <a:rPr lang="en-US" smtClean="0"/>
              <a:pPr/>
              <a:t>11/14/2017</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E92A89-D31E-4200-BA90-0945576DA21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8D9E96FB-074B-470D-99A3-D6AEAF1B8AA5}" type="datetimeFigureOut">
              <a:rPr lang="en-US" smtClean="0"/>
              <a:pPr/>
              <a:t>11/14/2017</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E92A89-D31E-4200-BA90-0945576DA21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8D9E96FB-074B-470D-99A3-D6AEAF1B8AA5}" type="datetimeFigureOut">
              <a:rPr lang="en-US" smtClean="0"/>
              <a:pPr/>
              <a:t>11/14/2017</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9CE92A89-D31E-4200-BA90-0945576DA212}"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8D9E96FB-074B-470D-99A3-D6AEAF1B8AA5}" type="datetimeFigureOut">
              <a:rPr lang="en-US" smtClean="0"/>
              <a:pPr/>
              <a:t>11/14/2017</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CE92A89-D31E-4200-BA90-0945576DA212}" type="slidenum">
              <a:rPr lang="en-US" smtClean="0"/>
              <a:pPr/>
              <a:t>‹#›</a:t>
            </a:fld>
            <a:endParaRPr lang="en-US"/>
          </a:p>
        </p:txBody>
      </p:sp>
      <p:sp>
        <p:nvSpPr>
          <p:cNvPr id="10" name="Title Placeholder 9"/>
          <p:cNvSpPr>
            <a:spLocks noGrp="1"/>
          </p:cNvSpPr>
          <p:nvPr>
            <p:ph type="title"/>
          </p:nvPr>
        </p:nvSpPr>
        <p:spPr>
          <a:xfrm>
            <a:off x="270295" y="474453"/>
            <a:ext cx="8686800" cy="838200"/>
          </a:xfrm>
          <a:prstGeom prst="rect">
            <a:avLst/>
          </a:prstGeom>
        </p:spPr>
        <p:txBody>
          <a:bodyPr vert="horz" anchor="ctr">
            <a:noAutofit/>
          </a:bodyPr>
          <a:lstStyle/>
          <a:p>
            <a:r>
              <a:rPr kumimoji="0" lang="en-US" dirty="0"/>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marL="0" algn="l" defTabSz="914400" rtl="0" eaLnBrk="1" latinLnBrk="0" hangingPunct="1">
        <a:spcBef>
          <a:spcPct val="0"/>
        </a:spcBef>
        <a:buNone/>
        <a:defRPr kumimoji="0" lang="en-US" sz="5400" kern="1200" cap="none" baseline="0" dirty="0">
          <a:ln w="0"/>
          <a:solidFill>
            <a:srgbClr val="002060"/>
          </a:solidFill>
          <a:effectLst/>
          <a:latin typeface="Britannic Bold" panose="020B0903060703020204" pitchFamily="34" charset="0"/>
          <a:ea typeface="+mn-ea"/>
          <a:cs typeface="+mn-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8.emf"/><Relationship Id="rId11" Type="http://schemas.openxmlformats.org/officeDocument/2006/relationships/image" Target="../media/image33.emf"/><Relationship Id="rId5" Type="http://schemas.openxmlformats.org/officeDocument/2006/relationships/image" Target="../media/image27.emf"/><Relationship Id="rId10" Type="http://schemas.openxmlformats.org/officeDocument/2006/relationships/image" Target="../media/image32.emf"/><Relationship Id="rId4" Type="http://schemas.openxmlformats.org/officeDocument/2006/relationships/image" Target="../media/image26.emf"/><Relationship Id="rId9" Type="http://schemas.openxmlformats.org/officeDocument/2006/relationships/image" Target="../media/image31.emf"/></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41.e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wmf"/><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hyperlink" Target="http://www.nwrc.usgs.gov/topics/invasive_species/index" TargetMode="External"/><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emf"/></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192" y="2427192"/>
            <a:ext cx="7750015" cy="2958724"/>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ubtitle 2"/>
          <p:cNvSpPr txBox="1">
            <a:spLocks/>
          </p:cNvSpPr>
          <p:nvPr/>
        </p:nvSpPr>
        <p:spPr>
          <a:xfrm>
            <a:off x="457200" y="5073580"/>
            <a:ext cx="8382000" cy="3048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rPr>
              <a:t>Lower Basin of the St. Johns</a:t>
            </a:r>
            <a:r>
              <a:rPr kumimoji="0" lang="en-US" sz="1400" b="1"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mn-lt"/>
                <a:ea typeface="+mn-ea"/>
                <a:cs typeface="+mn-cs"/>
              </a:rPr>
              <a:t> River </a:t>
            </a:r>
            <a:r>
              <a:rPr lang="en-US" sz="1400" b="1" baseline="0" dirty="0">
                <a:solidFill>
                  <a:schemeClr val="bg1"/>
                </a:solidFill>
                <a:effectLst>
                  <a:outerShdw blurRad="38100" dist="38100" dir="2700000" algn="tl">
                    <a:srgbClr val="000000">
                      <a:alpha val="43137"/>
                    </a:srgbClr>
                  </a:outerShdw>
                </a:effectLst>
              </a:rPr>
              <a:t>Jacksonville,</a:t>
            </a:r>
            <a:r>
              <a:rPr lang="en-US" sz="1400" b="1" dirty="0">
                <a:solidFill>
                  <a:schemeClr val="bg1"/>
                </a:solidFill>
                <a:effectLst>
                  <a:outerShdw blurRad="38100" dist="38100" dir="2700000" algn="tl">
                    <a:srgbClr val="000000">
                      <a:alpha val="43137"/>
                    </a:srgbClr>
                  </a:outerShdw>
                </a:effectLst>
              </a:rPr>
              <a:t> FL</a:t>
            </a:r>
            <a:endParaRPr kumimoji="0" lang="en-US" sz="1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8" name="TextBox 7"/>
          <p:cNvSpPr txBox="1"/>
          <p:nvPr/>
        </p:nvSpPr>
        <p:spPr>
          <a:xfrm>
            <a:off x="773192" y="118868"/>
            <a:ext cx="7699159" cy="2308324"/>
          </a:xfrm>
          <a:prstGeom prst="rect">
            <a:avLst/>
          </a:prstGeom>
          <a:noFill/>
        </p:spPr>
        <p:txBody>
          <a:bodyPr wrap="none" rtlCol="0">
            <a:spAutoFit/>
          </a:bodyPr>
          <a:lstStyle/>
          <a:p>
            <a:pPr algn="ctr"/>
            <a:r>
              <a:rPr lang="en-US" sz="4000" dirty="0">
                <a:latin typeface="Calibri" panose="020F0502020204030204" pitchFamily="34" charset="0"/>
              </a:rPr>
              <a:t>State of the River Report</a:t>
            </a:r>
          </a:p>
          <a:p>
            <a:pPr algn="ctr"/>
            <a:r>
              <a:rPr lang="en-US" sz="4000" dirty="0">
                <a:latin typeface="Calibri" panose="020F0502020204030204" pitchFamily="34" charset="0"/>
              </a:rPr>
              <a:t>for the Lower St. Johns River Basin</a:t>
            </a:r>
          </a:p>
          <a:p>
            <a:pPr algn="ctr"/>
            <a:r>
              <a:rPr lang="en-US" sz="2800" i="1" dirty="0">
                <a:latin typeface="Calibri" panose="020F0502020204030204" pitchFamily="34" charset="0"/>
              </a:rPr>
              <a:t>Water Quality, Fisheries, Aquatic Life, Contaminants</a:t>
            </a:r>
          </a:p>
          <a:p>
            <a:pPr algn="ctr"/>
            <a:r>
              <a:rPr lang="en-US" sz="3600" dirty="0" smtClean="0">
                <a:latin typeface="Calibri" panose="020F0502020204030204" pitchFamily="34" charset="0"/>
              </a:rPr>
              <a:t>2017</a:t>
            </a:r>
            <a:endParaRPr lang="en-US" sz="3600" dirty="0">
              <a:latin typeface="Calibri" panose="020F0502020204030204" pitchFamily="34" charset="0"/>
            </a:endParaRPr>
          </a:p>
        </p:txBody>
      </p:sp>
      <p:sp>
        <p:nvSpPr>
          <p:cNvPr id="10" name="TextBox 9"/>
          <p:cNvSpPr txBox="1"/>
          <p:nvPr/>
        </p:nvSpPr>
        <p:spPr>
          <a:xfrm>
            <a:off x="3771437" y="5632105"/>
            <a:ext cx="1943161" cy="1200329"/>
          </a:xfrm>
          <a:prstGeom prst="rect">
            <a:avLst/>
          </a:prstGeom>
          <a:noFill/>
        </p:spPr>
        <p:txBody>
          <a:bodyPr wrap="none" rtlCol="0">
            <a:spAutoFit/>
          </a:bodyPr>
          <a:lstStyle/>
          <a:p>
            <a:pPr algn="ctr"/>
            <a:r>
              <a:rPr lang="en-US" dirty="0" err="1">
                <a:latin typeface="Calibri" panose="020F0502020204030204" pitchFamily="34" charset="0"/>
              </a:rPr>
              <a:t>Radha</a:t>
            </a:r>
            <a:r>
              <a:rPr lang="en-US" dirty="0">
                <a:latin typeface="Calibri" panose="020F0502020204030204" pitchFamily="34" charset="0"/>
              </a:rPr>
              <a:t> </a:t>
            </a:r>
            <a:r>
              <a:rPr lang="en-US" dirty="0" err="1">
                <a:latin typeface="Calibri" panose="020F0502020204030204" pitchFamily="34" charset="0"/>
              </a:rPr>
              <a:t>Pyati</a:t>
            </a:r>
            <a:r>
              <a:rPr lang="en-US" dirty="0">
                <a:latin typeface="Calibri" panose="020F0502020204030204" pitchFamily="34" charset="0"/>
              </a:rPr>
              <a:t>, Ph.D. </a:t>
            </a:r>
          </a:p>
          <a:p>
            <a:pPr algn="ctr"/>
            <a:r>
              <a:rPr lang="en-US" dirty="0">
                <a:latin typeface="Calibri" panose="020F0502020204030204" pitchFamily="34" charset="0"/>
              </a:rPr>
              <a:t>Gerry Pinto, Ph.D.</a:t>
            </a:r>
          </a:p>
          <a:p>
            <a:pPr algn="ctr"/>
            <a:endParaRPr lang="en-US" dirty="0">
              <a:latin typeface="Calibri" panose="020F0502020204030204" pitchFamily="34" charset="0"/>
            </a:endParaRPr>
          </a:p>
          <a:p>
            <a:pPr algn="ctr"/>
            <a:endParaRPr lang="en-US" dirty="0">
              <a:latin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032" y="153908"/>
            <a:ext cx="8636066" cy="684291"/>
          </a:xfrm>
        </p:spPr>
        <p:txBody>
          <a:bodyPr/>
          <a:lstStyle/>
          <a:p>
            <a:r>
              <a:rPr lang="en-US" sz="4800" dirty="0">
                <a:solidFill>
                  <a:srgbClr val="00602B"/>
                </a:solidFill>
              </a:rPr>
              <a:t>Dissolved Oxygen - Tributaries</a:t>
            </a:r>
          </a:p>
        </p:txBody>
      </p:sp>
      <p:sp>
        <p:nvSpPr>
          <p:cNvPr id="3" name="Content Placeholder 2"/>
          <p:cNvSpPr>
            <a:spLocks noGrp="1"/>
          </p:cNvSpPr>
          <p:nvPr>
            <p:ph idx="1"/>
          </p:nvPr>
        </p:nvSpPr>
        <p:spPr>
          <a:xfrm>
            <a:off x="172016" y="5635701"/>
            <a:ext cx="8863341" cy="1016170"/>
          </a:xfrm>
        </p:spPr>
        <p:txBody>
          <a:bodyPr>
            <a:normAutofit/>
          </a:bodyPr>
          <a:lstStyle/>
          <a:p>
            <a:r>
              <a:rPr lang="en-US" sz="2800" dirty="0">
                <a:solidFill>
                  <a:schemeClr val="tx1"/>
                </a:solidFill>
                <a:latin typeface="Calibri" panose="020F0502020204030204" pitchFamily="34" charset="0"/>
              </a:rPr>
              <a:t>DO in tributaries is dependent upon location, time of day, and season.</a:t>
            </a:r>
          </a:p>
        </p:txBody>
      </p:sp>
      <p:pic>
        <p:nvPicPr>
          <p:cNvPr id="5122" name="Picture 9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1690" y="1342910"/>
            <a:ext cx="6217617" cy="395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7286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0845" y="1009329"/>
            <a:ext cx="6092836" cy="582804"/>
          </a:xfrm>
        </p:spPr>
        <p:txBody>
          <a:bodyPr>
            <a:normAutofit/>
          </a:bodyPr>
          <a:lstStyle/>
          <a:p>
            <a:pPr>
              <a:buClrTx/>
              <a:buSzPct val="100000"/>
              <a:buFont typeface="Arial" panose="020B0604020202020204" pitchFamily="34" charset="0"/>
              <a:buChar char="•"/>
            </a:pPr>
            <a:r>
              <a:rPr lang="en-US" dirty="0">
                <a:solidFill>
                  <a:schemeClr val="tx1"/>
                </a:solidFill>
                <a:latin typeface="Calibri" panose="020F0502020204030204" pitchFamily="34" charset="0"/>
              </a:rPr>
              <a:t>Total Nitrogen Trend - Mainstem</a:t>
            </a:r>
          </a:p>
          <a:p>
            <a:pPr>
              <a:buClrTx/>
              <a:buSzPct val="100000"/>
              <a:buFont typeface="Arial" panose="020B0604020202020204" pitchFamily="34" charset="0"/>
              <a:buChar char="•"/>
            </a:pPr>
            <a:endParaRPr lang="en-US" dirty="0">
              <a:solidFill>
                <a:schemeClr val="tx1"/>
              </a:solidFill>
            </a:endParaRPr>
          </a:p>
          <a:p>
            <a:pPr lvl="1"/>
            <a:endParaRPr lang="en-US" dirty="0">
              <a:solidFill>
                <a:schemeClr val="tx1"/>
              </a:solidFill>
            </a:endParaRPr>
          </a:p>
          <a:p>
            <a:pPr lvl="1"/>
            <a:endParaRPr lang="en-US" dirty="0">
              <a:solidFill>
                <a:schemeClr val="tx1"/>
              </a:solidFill>
            </a:endParaRPr>
          </a:p>
          <a:p>
            <a:pPr lvl="1"/>
            <a:endParaRPr lang="en-US" dirty="0">
              <a:solidFill>
                <a:schemeClr val="tx1"/>
              </a:solidFill>
            </a:endParaRPr>
          </a:p>
          <a:p>
            <a:pPr lvl="1"/>
            <a:endParaRPr lang="en-US" dirty="0">
              <a:solidFill>
                <a:schemeClr val="tx1"/>
              </a:solidFill>
            </a:endParaRPr>
          </a:p>
          <a:p>
            <a:pPr marL="457200" lvl="1" indent="0">
              <a:buNone/>
            </a:pPr>
            <a:endParaRPr lang="en-US" dirty="0">
              <a:solidFill>
                <a:schemeClr val="tx1"/>
              </a:solidFill>
            </a:endParaRPr>
          </a:p>
          <a:p>
            <a:pPr lvl="1"/>
            <a:endParaRPr lang="en-US" dirty="0">
              <a:solidFill>
                <a:schemeClr val="tx1"/>
              </a:solidFill>
            </a:endParaRPr>
          </a:p>
        </p:txBody>
      </p:sp>
      <p:sp>
        <p:nvSpPr>
          <p:cNvPr id="5" name="Content Placeholder 2"/>
          <p:cNvSpPr txBox="1">
            <a:spLocks/>
          </p:cNvSpPr>
          <p:nvPr/>
        </p:nvSpPr>
        <p:spPr>
          <a:xfrm>
            <a:off x="215154" y="5413781"/>
            <a:ext cx="8764944" cy="1444219"/>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98463" lvl="1" fontAlgn="base">
              <a:buSzPts val="2800"/>
              <a:tabLst>
                <a:tab pos="3484626" algn="l"/>
              </a:tabLst>
            </a:pPr>
            <a:r>
              <a:rPr lang="en-US" dirty="0" smtClean="0">
                <a:latin typeface="Calibri" panose="020F0502020204030204" pitchFamily="34" charset="0"/>
              </a:rPr>
              <a:t>Total nitrogen levels are decreasing.</a:t>
            </a:r>
          </a:p>
          <a:p>
            <a:pPr marL="398463" lvl="1" fontAlgn="base">
              <a:buSzPts val="2800"/>
              <a:tabLst>
                <a:tab pos="3484626" algn="l"/>
              </a:tabLst>
            </a:pPr>
            <a:r>
              <a:rPr lang="en-US" dirty="0" smtClean="0">
                <a:latin typeface="Calibri" panose="020F0502020204030204" pitchFamily="34" charset="0"/>
              </a:rPr>
              <a:t>Maximum values regularly exceed peninsular FL numeric standard (not adopted WQC, which is in terms of nutrient loading).</a:t>
            </a:r>
            <a:endParaRPr lang="en-US" sz="2000" i="1" dirty="0">
              <a:latin typeface="Calibri" panose="020F0502020204030204" pitchFamily="34" charset="0"/>
            </a:endParaRPr>
          </a:p>
        </p:txBody>
      </p:sp>
      <p:sp>
        <p:nvSpPr>
          <p:cNvPr id="9" name="Title 8"/>
          <p:cNvSpPr>
            <a:spLocks noGrp="1"/>
          </p:cNvSpPr>
          <p:nvPr>
            <p:ph type="title"/>
          </p:nvPr>
        </p:nvSpPr>
        <p:spPr/>
        <p:txBody>
          <a:bodyPr/>
          <a:lstStyle/>
          <a:p>
            <a:r>
              <a:rPr lang="en-US" dirty="0">
                <a:solidFill>
                  <a:srgbClr val="006600"/>
                </a:solidFill>
              </a:rPr>
              <a:t>Nutrients</a:t>
            </a:r>
          </a:p>
        </p:txBody>
      </p:sp>
      <p:pic>
        <p:nvPicPr>
          <p:cNvPr id="1028" name="Picture 7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154" y="1942265"/>
            <a:ext cx="4268356" cy="2811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0776" y="1942265"/>
            <a:ext cx="4271824" cy="2811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1390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631" y="1051510"/>
            <a:ext cx="7424059" cy="873901"/>
          </a:xfrm>
        </p:spPr>
        <p:txBody>
          <a:bodyPr>
            <a:normAutofit/>
          </a:bodyPr>
          <a:lstStyle/>
          <a:p>
            <a:pPr>
              <a:buClrTx/>
              <a:buSzPct val="100000"/>
              <a:buFont typeface="Arial" panose="020B0604020202020204" pitchFamily="34" charset="0"/>
              <a:buChar char="•"/>
            </a:pPr>
            <a:r>
              <a:rPr lang="en-US" dirty="0">
                <a:solidFill>
                  <a:schemeClr val="tx1"/>
                </a:solidFill>
                <a:latin typeface="Calibri" panose="020F0502020204030204" pitchFamily="34" charset="0"/>
              </a:rPr>
              <a:t>Total Phosphorus Trend - Mainstem</a:t>
            </a:r>
          </a:p>
          <a:p>
            <a:pPr>
              <a:buClrTx/>
              <a:buSzPct val="100000"/>
              <a:buFont typeface="Arial" panose="020B0604020202020204" pitchFamily="34" charset="0"/>
              <a:buChar char="•"/>
            </a:pPr>
            <a:endParaRPr lang="en-US" dirty="0">
              <a:solidFill>
                <a:schemeClr val="tx1"/>
              </a:solidFill>
              <a:latin typeface="Calibri" panose="020F0502020204030204" pitchFamily="34" charset="0"/>
            </a:endParaRPr>
          </a:p>
          <a:p>
            <a:pPr lvl="1"/>
            <a:endParaRPr lang="en-US" dirty="0">
              <a:solidFill>
                <a:schemeClr val="tx1"/>
              </a:solidFill>
              <a:latin typeface="Calibri" panose="020F0502020204030204" pitchFamily="34" charset="0"/>
            </a:endParaRPr>
          </a:p>
          <a:p>
            <a:pPr lvl="1"/>
            <a:endParaRPr lang="en-US" dirty="0">
              <a:solidFill>
                <a:schemeClr val="tx1"/>
              </a:solidFill>
              <a:latin typeface="Calibri" panose="020F0502020204030204" pitchFamily="34" charset="0"/>
            </a:endParaRPr>
          </a:p>
          <a:p>
            <a:pPr lvl="1"/>
            <a:endParaRPr lang="en-US" dirty="0">
              <a:solidFill>
                <a:schemeClr val="tx1"/>
              </a:solidFill>
              <a:latin typeface="Calibri" panose="020F0502020204030204" pitchFamily="34" charset="0"/>
            </a:endParaRPr>
          </a:p>
          <a:p>
            <a:pPr lvl="1"/>
            <a:endParaRPr lang="en-US" dirty="0">
              <a:solidFill>
                <a:schemeClr val="tx1"/>
              </a:solidFill>
              <a:latin typeface="Calibri" panose="020F0502020204030204" pitchFamily="34" charset="0"/>
            </a:endParaRPr>
          </a:p>
          <a:p>
            <a:pPr marL="457200" lvl="1" indent="0">
              <a:buNone/>
            </a:pPr>
            <a:endParaRPr lang="en-US" dirty="0">
              <a:solidFill>
                <a:schemeClr val="tx1"/>
              </a:solidFill>
            </a:endParaRPr>
          </a:p>
          <a:p>
            <a:pPr lvl="1"/>
            <a:endParaRPr lang="en-US" dirty="0">
              <a:solidFill>
                <a:schemeClr val="tx1"/>
              </a:solidFill>
            </a:endParaRPr>
          </a:p>
        </p:txBody>
      </p:sp>
      <p:sp>
        <p:nvSpPr>
          <p:cNvPr id="6" name="Content Placeholder 2"/>
          <p:cNvSpPr txBox="1">
            <a:spLocks/>
          </p:cNvSpPr>
          <p:nvPr/>
        </p:nvSpPr>
        <p:spPr>
          <a:xfrm>
            <a:off x="187642" y="5353258"/>
            <a:ext cx="8698174" cy="1337997"/>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fontAlgn="base">
              <a:buSzPts val="2800"/>
              <a:tabLst>
                <a:tab pos="3484626" algn="l"/>
              </a:tabLst>
            </a:pPr>
            <a:r>
              <a:rPr lang="en-US" dirty="0">
                <a:latin typeface="Calibri" panose="020F0502020204030204" pitchFamily="34" charset="0"/>
              </a:rPr>
              <a:t>Total </a:t>
            </a:r>
            <a:r>
              <a:rPr lang="en-US" dirty="0" smtClean="0">
                <a:latin typeface="Calibri" panose="020F0502020204030204" pitchFamily="34" charset="0"/>
              </a:rPr>
              <a:t>phosphorus </a:t>
            </a:r>
            <a:r>
              <a:rPr lang="en-US" dirty="0">
                <a:latin typeface="Calibri" panose="020F0502020204030204" pitchFamily="34" charset="0"/>
              </a:rPr>
              <a:t>levels are decreasing.</a:t>
            </a:r>
          </a:p>
          <a:p>
            <a:pPr lvl="1" fontAlgn="base">
              <a:buSzPts val="2800"/>
              <a:tabLst>
                <a:tab pos="3484626" algn="l"/>
              </a:tabLst>
            </a:pPr>
            <a:r>
              <a:rPr lang="en-US" dirty="0">
                <a:latin typeface="Calibri" panose="020F0502020204030204" pitchFamily="34" charset="0"/>
              </a:rPr>
              <a:t>Maximum values </a:t>
            </a:r>
            <a:r>
              <a:rPr lang="en-US" dirty="0" smtClean="0">
                <a:latin typeface="Calibri" panose="020F0502020204030204" pitchFamily="34" charset="0"/>
              </a:rPr>
              <a:t>also generally fall below peninsular </a:t>
            </a:r>
            <a:r>
              <a:rPr lang="en-US" dirty="0">
                <a:latin typeface="Calibri" panose="020F0502020204030204" pitchFamily="34" charset="0"/>
              </a:rPr>
              <a:t>FL numeric standard (not adopted WQC, which is in terms of nutrient loading).</a:t>
            </a:r>
            <a:endParaRPr lang="en-US" sz="3200" i="1" dirty="0">
              <a:latin typeface="Calibri" panose="020F0502020204030204" pitchFamily="34" charset="0"/>
            </a:endParaRPr>
          </a:p>
        </p:txBody>
      </p:sp>
      <p:sp>
        <p:nvSpPr>
          <p:cNvPr id="9" name="Title 8"/>
          <p:cNvSpPr>
            <a:spLocks noGrp="1"/>
          </p:cNvSpPr>
          <p:nvPr>
            <p:ph type="title"/>
          </p:nvPr>
        </p:nvSpPr>
        <p:spPr>
          <a:xfrm>
            <a:off x="91476" y="149469"/>
            <a:ext cx="8980098" cy="838200"/>
          </a:xfrm>
        </p:spPr>
        <p:txBody>
          <a:bodyPr/>
          <a:lstStyle/>
          <a:p>
            <a:r>
              <a:rPr lang="en-US" dirty="0">
                <a:solidFill>
                  <a:srgbClr val="006600"/>
                </a:solidFill>
              </a:rPr>
              <a:t>Nutrients</a:t>
            </a:r>
          </a:p>
        </p:txBody>
      </p:sp>
      <p:pic>
        <p:nvPicPr>
          <p:cNvPr id="2052" name="Picture 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642" y="1989252"/>
            <a:ext cx="4333414" cy="290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7615" y="1989251"/>
            <a:ext cx="4198201" cy="290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86308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noChangeArrowheads="1"/>
          </p:cNvPicPr>
          <p:nvPr/>
        </p:nvPicPr>
        <p:blipFill rotWithShape="1">
          <a:blip r:embed="rId3" cstate="print"/>
          <a:srcRect l="40331" t="51170" r="11088" b="9074"/>
          <a:stretch/>
        </p:blipFill>
        <p:spPr bwMode="auto">
          <a:xfrm>
            <a:off x="-638" y="5319133"/>
            <a:ext cx="9123503" cy="1368398"/>
          </a:xfrm>
          <a:prstGeom prst="rect">
            <a:avLst/>
          </a:prstGeom>
          <a:noFill/>
          <a:ln w="9525">
            <a:noFill/>
            <a:miter lim="800000"/>
            <a:headEnd/>
            <a:tailEnd/>
          </a:ln>
        </p:spPr>
      </p:pic>
      <p:sp>
        <p:nvSpPr>
          <p:cNvPr id="2" name="Title 1"/>
          <p:cNvSpPr>
            <a:spLocks noGrp="1"/>
          </p:cNvSpPr>
          <p:nvPr>
            <p:ph type="title"/>
          </p:nvPr>
        </p:nvSpPr>
        <p:spPr>
          <a:xfrm>
            <a:off x="446314" y="0"/>
            <a:ext cx="8229600" cy="1143000"/>
          </a:xfrm>
        </p:spPr>
        <p:txBody>
          <a:bodyPr>
            <a:normAutofit/>
          </a:bodyPr>
          <a:lstStyle/>
          <a:p>
            <a:r>
              <a:rPr lang="en-US" cap="none" dirty="0">
                <a:ln w="0"/>
                <a:solidFill>
                  <a:srgbClr val="006600"/>
                </a:solidFill>
              </a:rPr>
              <a:t>Chlorophyll-</a:t>
            </a:r>
            <a:r>
              <a:rPr lang="en-US" i="1" cap="none" dirty="0">
                <a:ln w="0"/>
                <a:solidFill>
                  <a:srgbClr val="006600"/>
                </a:solidFill>
              </a:rPr>
              <a:t>a</a:t>
            </a:r>
            <a:endParaRPr lang="en-US" cap="none" dirty="0">
              <a:ln w="0"/>
              <a:solidFill>
                <a:srgbClr val="006600"/>
              </a:solidFill>
            </a:endParaRPr>
          </a:p>
        </p:txBody>
      </p:sp>
      <p:sp>
        <p:nvSpPr>
          <p:cNvPr id="6" name="TextBox 5"/>
          <p:cNvSpPr txBox="1"/>
          <p:nvPr/>
        </p:nvSpPr>
        <p:spPr>
          <a:xfrm>
            <a:off x="314964" y="1143000"/>
            <a:ext cx="8539844" cy="1200329"/>
          </a:xfrm>
          <a:prstGeom prst="rect">
            <a:avLst/>
          </a:prstGeom>
          <a:noFill/>
        </p:spPr>
        <p:txBody>
          <a:bodyPr wrap="square" rtlCol="0">
            <a:spAutoFit/>
          </a:bodyPr>
          <a:lstStyle/>
          <a:p>
            <a:pPr>
              <a:buFont typeface="Arial" pitchFamily="34" charset="0"/>
              <a:buChar char="•"/>
            </a:pPr>
            <a:r>
              <a:rPr lang="en-US" sz="2400" dirty="0">
                <a:latin typeface="Calibri" panose="020F0502020204030204" pitchFamily="34" charset="0"/>
              </a:rPr>
              <a:t> Phytoplankton indicator used to assess blooms</a:t>
            </a:r>
          </a:p>
          <a:p>
            <a:pPr>
              <a:buFont typeface="Arial" pitchFamily="34" charset="0"/>
              <a:buChar char="•"/>
            </a:pPr>
            <a:r>
              <a:rPr lang="en-US" sz="2400" dirty="0">
                <a:latin typeface="Calibri" panose="020F0502020204030204" pitchFamily="34" charset="0"/>
              </a:rPr>
              <a:t> </a:t>
            </a:r>
            <a:r>
              <a:rPr lang="en-US" sz="2400" dirty="0" err="1">
                <a:latin typeface="Calibri" panose="020F0502020204030204" pitchFamily="34" charset="0"/>
              </a:rPr>
              <a:t>Pheophytin</a:t>
            </a:r>
            <a:r>
              <a:rPr lang="en-US" sz="2400" dirty="0">
                <a:latin typeface="Calibri" panose="020F0502020204030204" pitchFamily="34" charset="0"/>
              </a:rPr>
              <a:t>-corrected to indicate live organisms</a:t>
            </a:r>
          </a:p>
          <a:p>
            <a:pPr marL="227013" indent="-227013">
              <a:buFont typeface="Arial" pitchFamily="34" charset="0"/>
              <a:buChar char="•"/>
            </a:pPr>
            <a:r>
              <a:rPr lang="en-US" sz="2400" dirty="0" smtClean="0">
                <a:latin typeface="Calibri" panose="020F0502020204030204" pitchFamily="34" charset="0"/>
              </a:rPr>
              <a:t>One example trend</a:t>
            </a:r>
            <a:endParaRPr lang="en-US" sz="2400" i="1" dirty="0">
              <a:latin typeface="Calibri" panose="020F0502020204030204" pitchFamily="34" charset="0"/>
            </a:endParaRPr>
          </a:p>
        </p:txBody>
      </p:sp>
      <p:sp>
        <p:nvSpPr>
          <p:cNvPr id="3" name="Rectangle 2"/>
          <p:cNvSpPr/>
          <p:nvPr/>
        </p:nvSpPr>
        <p:spPr>
          <a:xfrm>
            <a:off x="124046" y="5784902"/>
            <a:ext cx="8730762" cy="461665"/>
          </a:xfrm>
          <a:prstGeom prst="rect">
            <a:avLst/>
          </a:prstGeom>
        </p:spPr>
        <p:txBody>
          <a:bodyPr wrap="square">
            <a:spAutoFit/>
          </a:bodyPr>
          <a:lstStyle/>
          <a:p>
            <a:pPr marL="800100" lvl="1" indent="-342900" fontAlgn="base">
              <a:buSzPts val="2800"/>
              <a:buFont typeface="Franklin Gothic Book" panose="020B0503020102020204" pitchFamily="34" charset="0"/>
              <a:buChar char="―"/>
              <a:tabLst>
                <a:tab pos="3484626" algn="l"/>
              </a:tabLst>
            </a:pPr>
            <a:r>
              <a:rPr lang="en-US" sz="2400" b="1" dirty="0">
                <a:solidFill>
                  <a:schemeClr val="bg1"/>
                </a:solidFill>
                <a:effectLst>
                  <a:outerShdw blurRad="38100" dist="38100" dir="2700000" algn="tl">
                    <a:srgbClr val="000000">
                      <a:alpha val="43137"/>
                    </a:srgbClr>
                  </a:outerShdw>
                </a:effectLst>
                <a:latin typeface="Calibri" panose="020F0502020204030204" pitchFamily="34" charset="0"/>
              </a:rPr>
              <a:t>Not all blooms are sampled, miss reported toxic </a:t>
            </a: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rPr>
              <a:t>events</a:t>
            </a:r>
            <a:endParaRPr lang="en-US" sz="24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5" name="Picture 925" descr="H:\river report\2017\algal blooms\Fig. 2.19A&amp;B.png"/>
          <p:cNvPicPr>
            <a:picLocks noChangeAspect="1" noChangeArrowheads="1"/>
          </p:cNvPicPr>
          <p:nvPr/>
        </p:nvPicPr>
        <p:blipFill rotWithShape="1">
          <a:blip r:embed="rId4">
            <a:extLst>
              <a:ext uri="{28A0092B-C50C-407E-A947-70E740481C1C}">
                <a14:useLocalDpi xmlns:a14="http://schemas.microsoft.com/office/drawing/2010/main" val="0"/>
              </a:ext>
            </a:extLst>
          </a:blip>
          <a:srcRect l="-1" r="50001"/>
          <a:stretch/>
        </p:blipFill>
        <p:spPr bwMode="auto">
          <a:xfrm>
            <a:off x="2579454" y="1474944"/>
            <a:ext cx="5587897" cy="402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75215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282" y="133564"/>
            <a:ext cx="8980098" cy="838200"/>
          </a:xfrm>
        </p:spPr>
        <p:txBody>
          <a:bodyPr/>
          <a:lstStyle/>
          <a:p>
            <a:r>
              <a:rPr lang="en-US" dirty="0">
                <a:solidFill>
                  <a:srgbClr val="006600"/>
                </a:solidFill>
              </a:rPr>
              <a:t>Salinity</a:t>
            </a:r>
          </a:p>
        </p:txBody>
      </p:sp>
      <p:sp>
        <p:nvSpPr>
          <p:cNvPr id="3" name="Content Placeholder 2"/>
          <p:cNvSpPr>
            <a:spLocks noGrp="1"/>
          </p:cNvSpPr>
          <p:nvPr>
            <p:ph idx="1"/>
          </p:nvPr>
        </p:nvSpPr>
        <p:spPr>
          <a:xfrm>
            <a:off x="238125" y="1519327"/>
            <a:ext cx="3381375" cy="4525963"/>
          </a:xfrm>
        </p:spPr>
        <p:txBody>
          <a:bodyPr>
            <a:normAutofit fontScale="92500"/>
          </a:bodyPr>
          <a:lstStyle/>
          <a:p>
            <a:pPr>
              <a:buClrTx/>
            </a:pPr>
            <a:r>
              <a:rPr lang="en-US" dirty="0">
                <a:solidFill>
                  <a:schemeClr val="tx1"/>
                </a:solidFill>
                <a:latin typeface="Calibri" panose="020F0502020204030204" pitchFamily="34" charset="0"/>
              </a:rPr>
              <a:t>Fluctuations with weather</a:t>
            </a:r>
          </a:p>
          <a:p>
            <a:pPr lvl="1">
              <a:buClrTx/>
            </a:pPr>
            <a:r>
              <a:rPr lang="en-US" dirty="0">
                <a:solidFill>
                  <a:schemeClr val="tx1"/>
                </a:solidFill>
                <a:latin typeface="Calibri" panose="020F0502020204030204" pitchFamily="34" charset="0"/>
              </a:rPr>
              <a:t>Drought</a:t>
            </a:r>
          </a:p>
          <a:p>
            <a:pPr lvl="1">
              <a:buClrTx/>
            </a:pPr>
            <a:r>
              <a:rPr lang="en-US" dirty="0">
                <a:solidFill>
                  <a:schemeClr val="tx1"/>
                </a:solidFill>
                <a:latin typeface="Calibri" panose="020F0502020204030204" pitchFamily="34" charset="0"/>
              </a:rPr>
              <a:t>Hurricanes</a:t>
            </a:r>
          </a:p>
          <a:p>
            <a:pPr>
              <a:buClrTx/>
            </a:pPr>
            <a:r>
              <a:rPr lang="en-US" dirty="0">
                <a:solidFill>
                  <a:schemeClr val="tx1"/>
                </a:solidFill>
                <a:latin typeface="Calibri" panose="020F0502020204030204" pitchFamily="34" charset="0"/>
              </a:rPr>
              <a:t>Daily fluctuations with tide up to </a:t>
            </a:r>
            <a:r>
              <a:rPr lang="en-US" dirty="0" err="1">
                <a:solidFill>
                  <a:schemeClr val="tx1"/>
                </a:solidFill>
                <a:latin typeface="Calibri" panose="020F0502020204030204" pitchFamily="34" charset="0"/>
              </a:rPr>
              <a:t>Shands</a:t>
            </a:r>
            <a:r>
              <a:rPr lang="en-US" dirty="0">
                <a:solidFill>
                  <a:schemeClr val="tx1"/>
                </a:solidFill>
                <a:latin typeface="Calibri" panose="020F0502020204030204" pitchFamily="34" charset="0"/>
              </a:rPr>
              <a:t> Bridge</a:t>
            </a:r>
          </a:p>
          <a:p>
            <a:pPr>
              <a:buClrTx/>
            </a:pPr>
            <a:r>
              <a:rPr lang="en-US" dirty="0">
                <a:solidFill>
                  <a:schemeClr val="tx1"/>
                </a:solidFill>
                <a:latin typeface="Calibri" panose="020F0502020204030204" pitchFamily="34" charset="0"/>
              </a:rPr>
              <a:t>Increasing mean salinity</a:t>
            </a:r>
          </a:p>
        </p:txBody>
      </p:sp>
      <p:grpSp>
        <p:nvGrpSpPr>
          <p:cNvPr id="4" name="Group 3"/>
          <p:cNvGrpSpPr/>
          <p:nvPr/>
        </p:nvGrpSpPr>
        <p:grpSpPr>
          <a:xfrm>
            <a:off x="3732401" y="274021"/>
            <a:ext cx="5173474" cy="6377584"/>
            <a:chOff x="3732401" y="274021"/>
            <a:chExt cx="5173474" cy="6377584"/>
          </a:xfrm>
        </p:grpSpPr>
        <p:pic>
          <p:nvPicPr>
            <p:cNvPr id="11" name="Picture 10"/>
            <p:cNvPicPr/>
            <p:nvPr/>
          </p:nvPicPr>
          <p:blipFill rotWithShape="1">
            <a:blip r:embed="rId3" cstate="print">
              <a:extLst>
                <a:ext uri="{28A0092B-C50C-407E-A947-70E740481C1C}">
                  <a14:useLocalDpi xmlns:a14="http://schemas.microsoft.com/office/drawing/2010/main" val="0"/>
                </a:ext>
              </a:extLst>
            </a:blip>
            <a:srcRect r="36082"/>
            <a:stretch/>
          </p:blipFill>
          <p:spPr bwMode="auto">
            <a:xfrm>
              <a:off x="6915150" y="1495012"/>
              <a:ext cx="1990725" cy="4342955"/>
            </a:xfrm>
            <a:prstGeom prst="rect">
              <a:avLst/>
            </a:prstGeom>
            <a:ln>
              <a:solidFill>
                <a:sysClr val="windowText" lastClr="000000"/>
              </a:solidFill>
            </a:ln>
            <a:extLst>
              <a:ext uri="{53640926-AAD7-44D8-BBD7-CCE9431645EC}">
                <a14:shadowObscured xmlns:a14="http://schemas.microsoft.com/office/drawing/2010/main"/>
              </a:ext>
            </a:extLst>
          </p:spPr>
        </p:pic>
        <p:pic>
          <p:nvPicPr>
            <p:cNvPr id="16" name="Picture 15"/>
            <p:cNvPicPr>
              <a:picLocks noChangeAspect="1"/>
            </p:cNvPicPr>
            <p:nvPr/>
          </p:nvPicPr>
          <p:blipFill>
            <a:blip r:embed="rId4"/>
            <a:stretch>
              <a:fillRect/>
            </a:stretch>
          </p:blipFill>
          <p:spPr>
            <a:xfrm>
              <a:off x="3732401" y="274021"/>
              <a:ext cx="3135124" cy="6377584"/>
            </a:xfrm>
            <a:prstGeom prst="rect">
              <a:avLst/>
            </a:prstGeom>
          </p:spPr>
        </p:pic>
        <p:cxnSp>
          <p:nvCxnSpPr>
            <p:cNvPr id="14" name="Straight Arrow Connector 13"/>
            <p:cNvCxnSpPr/>
            <p:nvPr/>
          </p:nvCxnSpPr>
          <p:spPr>
            <a:xfrm>
              <a:off x="6627812" y="5088890"/>
              <a:ext cx="530225" cy="46101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677025" y="3124200"/>
              <a:ext cx="962025" cy="67722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819900" y="1080655"/>
              <a:ext cx="1444625" cy="105987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467184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128" y="133565"/>
            <a:ext cx="7027524" cy="838200"/>
          </a:xfrm>
        </p:spPr>
        <p:txBody>
          <a:bodyPr/>
          <a:lstStyle/>
          <a:p>
            <a:r>
              <a:rPr lang="en-US" dirty="0">
                <a:solidFill>
                  <a:srgbClr val="006600"/>
                </a:solidFill>
              </a:rPr>
              <a:t>Salinity</a:t>
            </a:r>
          </a:p>
        </p:txBody>
      </p:sp>
      <p:sp>
        <p:nvSpPr>
          <p:cNvPr id="3" name="Content Placeholder 2"/>
          <p:cNvSpPr>
            <a:spLocks noGrp="1"/>
          </p:cNvSpPr>
          <p:nvPr>
            <p:ph idx="1"/>
          </p:nvPr>
        </p:nvSpPr>
        <p:spPr>
          <a:xfrm>
            <a:off x="315074" y="1420598"/>
            <a:ext cx="8686800" cy="4525963"/>
          </a:xfrm>
        </p:spPr>
        <p:txBody>
          <a:bodyPr>
            <a:normAutofit/>
          </a:bodyPr>
          <a:lstStyle/>
          <a:p>
            <a:pPr>
              <a:buClrTx/>
            </a:pPr>
            <a:r>
              <a:rPr lang="en-US" dirty="0">
                <a:solidFill>
                  <a:schemeClr val="tx1"/>
                </a:solidFill>
                <a:latin typeface="Calibri" panose="020F0502020204030204" pitchFamily="34" charset="0"/>
              </a:rPr>
              <a:t>Potential impacts in the Lower Basin</a:t>
            </a:r>
          </a:p>
          <a:p>
            <a:pPr lvl="1">
              <a:buClrTx/>
            </a:pPr>
            <a:r>
              <a:rPr lang="en-US" dirty="0">
                <a:solidFill>
                  <a:schemeClr val="tx1"/>
                </a:solidFill>
                <a:latin typeface="Calibri" panose="020F0502020204030204" pitchFamily="34" charset="0"/>
              </a:rPr>
              <a:t>Movement south of transition zones</a:t>
            </a:r>
          </a:p>
          <a:p>
            <a:pPr lvl="1">
              <a:buClrTx/>
            </a:pPr>
            <a:r>
              <a:rPr lang="en-US" dirty="0">
                <a:solidFill>
                  <a:schemeClr val="tx1"/>
                </a:solidFill>
                <a:latin typeface="Calibri" panose="020F0502020204030204" pitchFamily="34" charset="0"/>
              </a:rPr>
              <a:t>Redistribution of salt and freshwater fish</a:t>
            </a:r>
          </a:p>
          <a:p>
            <a:pPr lvl="1">
              <a:buClrTx/>
            </a:pPr>
            <a:r>
              <a:rPr lang="en-US" dirty="0">
                <a:solidFill>
                  <a:schemeClr val="tx1"/>
                </a:solidFill>
                <a:latin typeface="Calibri" panose="020F0502020204030204" pitchFamily="34" charset="0"/>
              </a:rPr>
              <a:t>Life-cycle disruption of organisms that need marine and freshwater habitats (e.g., crabs, shrimp)</a:t>
            </a:r>
          </a:p>
          <a:p>
            <a:pPr lvl="1">
              <a:buClrTx/>
            </a:pPr>
            <a:r>
              <a:rPr lang="en-US" dirty="0">
                <a:solidFill>
                  <a:schemeClr val="tx1"/>
                </a:solidFill>
                <a:latin typeface="Calibri" panose="020F0502020204030204" pitchFamily="34" charset="0"/>
              </a:rPr>
              <a:t>Shifts in </a:t>
            </a:r>
            <a:r>
              <a:rPr lang="en-US" dirty="0" err="1">
                <a:solidFill>
                  <a:schemeClr val="tx1"/>
                </a:solidFill>
                <a:latin typeface="Calibri" panose="020F0502020204030204" pitchFamily="34" charset="0"/>
              </a:rPr>
              <a:t>macroinvertebrate</a:t>
            </a:r>
            <a:r>
              <a:rPr lang="en-US" dirty="0">
                <a:solidFill>
                  <a:schemeClr val="tx1"/>
                </a:solidFill>
                <a:latin typeface="Calibri" panose="020F0502020204030204" pitchFamily="34" charset="0"/>
              </a:rPr>
              <a:t> populations</a:t>
            </a:r>
          </a:p>
          <a:p>
            <a:pPr lvl="1">
              <a:buClrTx/>
            </a:pPr>
            <a:r>
              <a:rPr lang="en-US" dirty="0">
                <a:solidFill>
                  <a:schemeClr val="tx1"/>
                </a:solidFill>
                <a:latin typeface="Calibri" panose="020F0502020204030204" pitchFamily="34" charset="0"/>
              </a:rPr>
              <a:t>Less SAV in the north</a:t>
            </a:r>
          </a:p>
          <a:p>
            <a:pPr lvl="1">
              <a:buClrTx/>
            </a:pPr>
            <a:r>
              <a:rPr lang="en-US" dirty="0">
                <a:solidFill>
                  <a:schemeClr val="tx1"/>
                </a:solidFill>
                <a:latin typeface="Calibri" panose="020F0502020204030204" pitchFamily="34" charset="0"/>
              </a:rPr>
              <a:t>Less freshwater hardwood swamps in some areas</a:t>
            </a:r>
          </a:p>
        </p:txBody>
      </p:sp>
    </p:spTree>
    <p:extLst>
      <p:ext uri="{BB962C8B-B14F-4D97-AF65-F5344CB8AC3E}">
        <p14:creationId xmlns:p14="http://schemas.microsoft.com/office/powerpoint/2010/main" val="20635835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361" y="301336"/>
            <a:ext cx="8686800" cy="841248"/>
          </a:xfrm>
        </p:spPr>
        <p:txBody>
          <a:bodyPr/>
          <a:lstStyle/>
          <a:p>
            <a:r>
              <a:rPr lang="en-US" dirty="0">
                <a:solidFill>
                  <a:schemeClr val="accent1">
                    <a:lumMod val="75000"/>
                  </a:schemeClr>
                </a:solidFill>
              </a:rPr>
              <a:t>Fisheries</a:t>
            </a:r>
          </a:p>
        </p:txBody>
      </p:sp>
      <p:sp>
        <p:nvSpPr>
          <p:cNvPr id="3" name="Content Placeholder 2"/>
          <p:cNvSpPr>
            <a:spLocks noGrp="1"/>
          </p:cNvSpPr>
          <p:nvPr>
            <p:ph sz="half" idx="1"/>
          </p:nvPr>
        </p:nvSpPr>
        <p:spPr>
          <a:xfrm>
            <a:off x="304800" y="1600200"/>
            <a:ext cx="4191000" cy="2379518"/>
          </a:xfrm>
        </p:spPr>
        <p:txBody>
          <a:bodyPr>
            <a:normAutofit fontScale="70000" lnSpcReduction="20000"/>
          </a:bodyPr>
          <a:lstStyle/>
          <a:p>
            <a:pPr>
              <a:buClrTx/>
              <a:buFont typeface="Arial" panose="020B0604020202020204" pitchFamily="34" charset="0"/>
              <a:buChar char="•"/>
            </a:pPr>
            <a:r>
              <a:rPr lang="en-US" dirty="0"/>
              <a:t>Blue crabs </a:t>
            </a:r>
            <a:r>
              <a:rPr lang="en-US" dirty="0" smtClean="0"/>
              <a:t>~65% </a:t>
            </a:r>
            <a:r>
              <a:rPr lang="en-US" dirty="0"/>
              <a:t>(</a:t>
            </a:r>
            <a:r>
              <a:rPr lang="en-US" dirty="0" smtClean="0"/>
              <a:t>1,049,312 </a:t>
            </a:r>
            <a:r>
              <a:rPr lang="en-US" dirty="0" err="1"/>
              <a:t>lbs</a:t>
            </a:r>
            <a:r>
              <a:rPr lang="en-US" dirty="0"/>
              <a:t>) of the total landings in </a:t>
            </a:r>
            <a:r>
              <a:rPr lang="en-US" dirty="0" smtClean="0"/>
              <a:t>2016.</a:t>
            </a:r>
            <a:endParaRPr lang="en-US" dirty="0"/>
          </a:p>
          <a:p>
            <a:pPr>
              <a:buClrTx/>
              <a:buFont typeface="Arial" panose="020B0604020202020204" pitchFamily="34" charset="0"/>
              <a:buChar char="•"/>
            </a:pPr>
            <a:r>
              <a:rPr lang="en-US" dirty="0"/>
              <a:t>Commercial finfish ~</a:t>
            </a:r>
            <a:r>
              <a:rPr lang="en-US" dirty="0" smtClean="0"/>
              <a:t>33% (536,166 </a:t>
            </a:r>
            <a:r>
              <a:rPr lang="en-US" dirty="0" err="1"/>
              <a:t>lbs</a:t>
            </a:r>
            <a:r>
              <a:rPr lang="en-US" dirty="0"/>
              <a:t>)</a:t>
            </a:r>
          </a:p>
          <a:p>
            <a:pPr>
              <a:buClrTx/>
              <a:buFont typeface="Arial" panose="020B0604020202020204" pitchFamily="34" charset="0"/>
              <a:buChar char="•"/>
            </a:pPr>
            <a:r>
              <a:rPr lang="en-US" dirty="0"/>
              <a:t>striped (black) mullet ( </a:t>
            </a:r>
            <a:r>
              <a:rPr lang="en-US" dirty="0" smtClean="0"/>
              <a:t>27%)</a:t>
            </a:r>
            <a:endParaRPr lang="en-US" dirty="0"/>
          </a:p>
          <a:p>
            <a:pPr>
              <a:buClrTx/>
              <a:buFont typeface="Arial" panose="020B0604020202020204" pitchFamily="34" charset="0"/>
              <a:buChar char="•"/>
            </a:pPr>
            <a:r>
              <a:rPr lang="en-US" dirty="0"/>
              <a:t>flounders and sheepshead </a:t>
            </a:r>
            <a:r>
              <a:rPr lang="en-US" dirty="0" smtClean="0"/>
              <a:t>(1‐4</a:t>
            </a:r>
            <a:r>
              <a:rPr lang="en-US" dirty="0"/>
              <a:t>%)</a:t>
            </a:r>
          </a:p>
          <a:p>
            <a:pPr>
              <a:buClrTx/>
              <a:buFont typeface="Arial" panose="020B0604020202020204" pitchFamily="34" charset="0"/>
              <a:buChar char="•"/>
            </a:pPr>
            <a:r>
              <a:rPr lang="en-US" dirty="0"/>
              <a:t>menhaden, croakers, seatrout, and catfish (&lt;</a:t>
            </a:r>
            <a:r>
              <a:rPr lang="en-US" dirty="0" smtClean="0"/>
              <a:t>1%).</a:t>
            </a:r>
            <a:endParaRPr lang="en-US" dirty="0"/>
          </a:p>
          <a:p>
            <a:endParaRPr lang="en-US" dirty="0"/>
          </a:p>
        </p:txBody>
      </p:sp>
      <p:pic>
        <p:nvPicPr>
          <p:cNvPr id="4" name="Picture 3"/>
          <p:cNvPicPr>
            <a:picLocks noChangeAspect="1"/>
          </p:cNvPicPr>
          <p:nvPr/>
        </p:nvPicPr>
        <p:blipFill>
          <a:blip r:embed="rId3"/>
          <a:stretch>
            <a:fillRect/>
          </a:stretch>
        </p:blipFill>
        <p:spPr>
          <a:xfrm>
            <a:off x="5029200" y="660148"/>
            <a:ext cx="3249450" cy="2578832"/>
          </a:xfrm>
          <a:prstGeom prst="rect">
            <a:avLst/>
          </a:prstGeom>
        </p:spPr>
      </p:pic>
      <p:pic>
        <p:nvPicPr>
          <p:cNvPr id="6" name="Picture 5"/>
          <p:cNvPicPr>
            <a:picLocks noChangeAspect="1"/>
          </p:cNvPicPr>
          <p:nvPr/>
        </p:nvPicPr>
        <p:blipFill>
          <a:blip r:embed="rId4"/>
          <a:stretch>
            <a:fillRect/>
          </a:stretch>
        </p:blipFill>
        <p:spPr>
          <a:xfrm>
            <a:off x="5029200" y="3645216"/>
            <a:ext cx="3249450" cy="2698261"/>
          </a:xfrm>
          <a:prstGeom prst="rect">
            <a:avLst/>
          </a:prstGeom>
        </p:spPr>
      </p:pic>
      <p:pic>
        <p:nvPicPr>
          <p:cNvPr id="7" name="Picture 6"/>
          <p:cNvPicPr>
            <a:picLocks noChangeAspect="1"/>
          </p:cNvPicPr>
          <p:nvPr/>
        </p:nvPicPr>
        <p:blipFill>
          <a:blip r:embed="rId5"/>
          <a:stretch>
            <a:fillRect/>
          </a:stretch>
        </p:blipFill>
        <p:spPr>
          <a:xfrm>
            <a:off x="435725" y="3972282"/>
            <a:ext cx="2403596" cy="1897576"/>
          </a:xfrm>
          <a:prstGeom prst="rect">
            <a:avLst/>
          </a:prstGeom>
        </p:spPr>
      </p:pic>
      <p:pic>
        <p:nvPicPr>
          <p:cNvPr id="8" name="Picture 7"/>
          <p:cNvPicPr>
            <a:picLocks noChangeAspect="1"/>
          </p:cNvPicPr>
          <p:nvPr/>
        </p:nvPicPr>
        <p:blipFill>
          <a:blip r:embed="rId6"/>
          <a:stretch>
            <a:fillRect/>
          </a:stretch>
        </p:blipFill>
        <p:spPr>
          <a:xfrm>
            <a:off x="2358904" y="4449997"/>
            <a:ext cx="2403596" cy="2019021"/>
          </a:xfrm>
          <a:prstGeom prst="rect">
            <a:avLst/>
          </a:prstGeom>
        </p:spPr>
      </p:pic>
    </p:spTree>
    <p:extLst>
      <p:ext uri="{BB962C8B-B14F-4D97-AF65-F5344CB8AC3E}">
        <p14:creationId xmlns:p14="http://schemas.microsoft.com/office/powerpoint/2010/main" val="27675824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27" y="262391"/>
            <a:ext cx="8686800" cy="841248"/>
          </a:xfrm>
        </p:spPr>
        <p:txBody>
          <a:bodyPr/>
          <a:lstStyle/>
          <a:p>
            <a:r>
              <a:rPr lang="en-US" dirty="0">
                <a:solidFill>
                  <a:schemeClr val="accent1">
                    <a:lumMod val="75000"/>
                  </a:schemeClr>
                </a:solidFill>
              </a:rPr>
              <a:t>Fisheries</a:t>
            </a:r>
            <a:endParaRPr lang="en-US" dirty="0"/>
          </a:p>
        </p:txBody>
      </p:sp>
      <p:pic>
        <p:nvPicPr>
          <p:cNvPr id="13" name="Content Placeholder 12"/>
          <p:cNvPicPr>
            <a:picLocks noGrp="1" noChangeAspect="1"/>
          </p:cNvPicPr>
          <p:nvPr>
            <p:ph sz="half" idx="2"/>
          </p:nvPr>
        </p:nvPicPr>
        <p:blipFill>
          <a:blip r:embed="rId3"/>
          <a:stretch>
            <a:fillRect/>
          </a:stretch>
        </p:blipFill>
        <p:spPr>
          <a:xfrm>
            <a:off x="6336642" y="1458171"/>
            <a:ext cx="2287286" cy="672343"/>
          </a:xfrm>
          <a:prstGeom prst="rect">
            <a:avLst/>
          </a:prstGeom>
        </p:spPr>
      </p:pic>
      <p:pic>
        <p:nvPicPr>
          <p:cNvPr id="7" name="Content Placeholder 6"/>
          <p:cNvPicPr>
            <a:picLocks noGrp="1" noChangeAspect="1"/>
          </p:cNvPicPr>
          <p:nvPr>
            <p:ph sz="half" idx="1"/>
          </p:nvPr>
        </p:nvPicPr>
        <p:blipFill>
          <a:blip r:embed="rId4"/>
          <a:stretch>
            <a:fillRect/>
          </a:stretch>
        </p:blipFill>
        <p:spPr>
          <a:xfrm>
            <a:off x="415455" y="2205219"/>
            <a:ext cx="2287286" cy="1395429"/>
          </a:xfrm>
          <a:prstGeom prst="rect">
            <a:avLst/>
          </a:prstGeom>
        </p:spPr>
      </p:pic>
      <p:pic>
        <p:nvPicPr>
          <p:cNvPr id="10" name="Picture 9"/>
          <p:cNvPicPr>
            <a:picLocks noChangeAspect="1"/>
          </p:cNvPicPr>
          <p:nvPr/>
        </p:nvPicPr>
        <p:blipFill>
          <a:blip r:embed="rId5"/>
          <a:stretch>
            <a:fillRect/>
          </a:stretch>
        </p:blipFill>
        <p:spPr>
          <a:xfrm>
            <a:off x="407096" y="5090411"/>
            <a:ext cx="2287286" cy="697714"/>
          </a:xfrm>
          <a:prstGeom prst="rect">
            <a:avLst/>
          </a:prstGeom>
        </p:spPr>
      </p:pic>
      <p:pic>
        <p:nvPicPr>
          <p:cNvPr id="11" name="Picture 10"/>
          <p:cNvPicPr>
            <a:picLocks noChangeAspect="1"/>
          </p:cNvPicPr>
          <p:nvPr/>
        </p:nvPicPr>
        <p:blipFill>
          <a:blip r:embed="rId6"/>
          <a:stretch>
            <a:fillRect/>
          </a:stretch>
        </p:blipFill>
        <p:spPr>
          <a:xfrm>
            <a:off x="3180707" y="2205219"/>
            <a:ext cx="2287286" cy="659657"/>
          </a:xfrm>
          <a:prstGeom prst="rect">
            <a:avLst/>
          </a:prstGeom>
        </p:spPr>
      </p:pic>
      <p:pic>
        <p:nvPicPr>
          <p:cNvPr id="12" name="Picture 11"/>
          <p:cNvPicPr>
            <a:picLocks noChangeAspect="1"/>
          </p:cNvPicPr>
          <p:nvPr/>
        </p:nvPicPr>
        <p:blipFill>
          <a:blip r:embed="rId7"/>
          <a:stretch>
            <a:fillRect/>
          </a:stretch>
        </p:blipFill>
        <p:spPr>
          <a:xfrm>
            <a:off x="3180707" y="2964825"/>
            <a:ext cx="2287286" cy="849943"/>
          </a:xfrm>
          <a:prstGeom prst="rect">
            <a:avLst/>
          </a:prstGeom>
        </p:spPr>
      </p:pic>
      <p:pic>
        <p:nvPicPr>
          <p:cNvPr id="14" name="Picture 13"/>
          <p:cNvPicPr>
            <a:picLocks noChangeAspect="1"/>
          </p:cNvPicPr>
          <p:nvPr/>
        </p:nvPicPr>
        <p:blipFill>
          <a:blip r:embed="rId8"/>
          <a:stretch>
            <a:fillRect/>
          </a:stretch>
        </p:blipFill>
        <p:spPr>
          <a:xfrm>
            <a:off x="6336642" y="2281334"/>
            <a:ext cx="2287286" cy="1319314"/>
          </a:xfrm>
          <a:prstGeom prst="rect">
            <a:avLst/>
          </a:prstGeom>
        </p:spPr>
      </p:pic>
      <p:sp>
        <p:nvSpPr>
          <p:cNvPr id="15" name="Rectangle 14"/>
          <p:cNvSpPr/>
          <p:nvPr/>
        </p:nvSpPr>
        <p:spPr>
          <a:xfrm>
            <a:off x="3697689" y="4213248"/>
            <a:ext cx="4572000" cy="1754326"/>
          </a:xfrm>
          <a:prstGeom prst="rect">
            <a:avLst/>
          </a:prstGeom>
        </p:spPr>
        <p:txBody>
          <a:bodyPr>
            <a:spAutoFit/>
          </a:bodyPr>
          <a:lstStyle/>
          <a:p>
            <a:pPr marL="285750" indent="-285750">
              <a:buFont typeface="Arial" panose="020B0604020202020204" pitchFamily="34" charset="0"/>
              <a:buChar char="•"/>
            </a:pPr>
            <a:r>
              <a:rPr lang="en-US" dirty="0"/>
              <a:t>Most finfish and invertebrate species are not in danger of being overfished.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Channel and White Catfish and white shrimp have the potential to be overfished in the near future.</a:t>
            </a:r>
          </a:p>
        </p:txBody>
      </p:sp>
      <p:pic>
        <p:nvPicPr>
          <p:cNvPr id="3" name="Picture 2"/>
          <p:cNvPicPr>
            <a:picLocks noChangeAspect="1"/>
          </p:cNvPicPr>
          <p:nvPr/>
        </p:nvPicPr>
        <p:blipFill rotWithShape="1">
          <a:blip r:embed="rId9"/>
          <a:srcRect r="2962"/>
          <a:stretch/>
        </p:blipFill>
        <p:spPr>
          <a:xfrm>
            <a:off x="415455" y="1439377"/>
            <a:ext cx="2287286" cy="645613"/>
          </a:xfrm>
          <a:prstGeom prst="rect">
            <a:avLst/>
          </a:prstGeom>
        </p:spPr>
      </p:pic>
      <p:pic>
        <p:nvPicPr>
          <p:cNvPr id="4" name="Picture 3"/>
          <p:cNvPicPr>
            <a:picLocks noChangeAspect="1"/>
          </p:cNvPicPr>
          <p:nvPr/>
        </p:nvPicPr>
        <p:blipFill rotWithShape="1">
          <a:blip r:embed="rId10"/>
          <a:srcRect l="1" r="4415"/>
          <a:stretch/>
        </p:blipFill>
        <p:spPr>
          <a:xfrm>
            <a:off x="3180707" y="1458171"/>
            <a:ext cx="2286000" cy="630455"/>
          </a:xfrm>
          <a:prstGeom prst="rect">
            <a:avLst/>
          </a:prstGeom>
        </p:spPr>
      </p:pic>
      <p:pic>
        <p:nvPicPr>
          <p:cNvPr id="5" name="Picture 4"/>
          <p:cNvPicPr>
            <a:picLocks noChangeAspect="1"/>
          </p:cNvPicPr>
          <p:nvPr/>
        </p:nvPicPr>
        <p:blipFill>
          <a:blip r:embed="rId11"/>
          <a:stretch>
            <a:fillRect/>
          </a:stretch>
        </p:blipFill>
        <p:spPr>
          <a:xfrm>
            <a:off x="423814" y="3720877"/>
            <a:ext cx="2270568" cy="1249305"/>
          </a:xfrm>
          <a:prstGeom prst="rect">
            <a:avLst/>
          </a:prstGeom>
        </p:spPr>
      </p:pic>
    </p:spTree>
    <p:extLst>
      <p:ext uri="{BB962C8B-B14F-4D97-AF65-F5344CB8AC3E}">
        <p14:creationId xmlns:p14="http://schemas.microsoft.com/office/powerpoint/2010/main" val="19170894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792" y="281354"/>
            <a:ext cx="8686800" cy="841248"/>
          </a:xfrm>
        </p:spPr>
        <p:txBody>
          <a:bodyPr/>
          <a:lstStyle/>
          <a:p>
            <a:r>
              <a:rPr lang="en-US" dirty="0">
                <a:solidFill>
                  <a:schemeClr val="accent1">
                    <a:lumMod val="75000"/>
                  </a:schemeClr>
                </a:solidFill>
              </a:rPr>
              <a:t>Blue Crabs</a:t>
            </a:r>
          </a:p>
        </p:txBody>
      </p:sp>
      <p:sp>
        <p:nvSpPr>
          <p:cNvPr id="3" name="Content Placeholder 2"/>
          <p:cNvSpPr>
            <a:spLocks noGrp="1"/>
          </p:cNvSpPr>
          <p:nvPr>
            <p:ph sz="half" idx="1"/>
          </p:nvPr>
        </p:nvSpPr>
        <p:spPr>
          <a:xfrm>
            <a:off x="304800" y="1304925"/>
            <a:ext cx="4191000" cy="4724400"/>
          </a:xfrm>
        </p:spPr>
        <p:txBody>
          <a:bodyPr/>
          <a:lstStyle/>
          <a:p>
            <a:pPr>
              <a:buClrTx/>
              <a:buFont typeface="Arial" panose="020B0604020202020204" pitchFamily="34" charset="0"/>
              <a:buChar char="•"/>
            </a:pPr>
            <a:r>
              <a:rPr lang="en-US" dirty="0"/>
              <a:t>Final Age ? </a:t>
            </a:r>
          </a:p>
          <a:p>
            <a:pPr>
              <a:buClrTx/>
              <a:buFont typeface="Arial" panose="020B0604020202020204" pitchFamily="34" charset="0"/>
              <a:buChar char="•"/>
            </a:pPr>
            <a:r>
              <a:rPr lang="en-US" dirty="0"/>
              <a:t>No trend in the southern section where most crabs are caught</a:t>
            </a:r>
          </a:p>
          <a:p>
            <a:pPr>
              <a:buClrTx/>
              <a:buFont typeface="Arial" panose="020B0604020202020204" pitchFamily="34" charset="0"/>
              <a:buChar char="•"/>
            </a:pPr>
            <a:r>
              <a:rPr lang="en-US" dirty="0"/>
              <a:t>Status Uncertain</a:t>
            </a:r>
          </a:p>
          <a:p>
            <a:pPr>
              <a:buClrTx/>
              <a:buFont typeface="Arial" panose="020B0604020202020204" pitchFamily="34" charset="0"/>
              <a:buChar char="•"/>
            </a:pPr>
            <a:r>
              <a:rPr lang="en-US" dirty="0"/>
              <a:t>Trend Uncertain</a:t>
            </a:r>
          </a:p>
        </p:txBody>
      </p:sp>
      <p:sp>
        <p:nvSpPr>
          <p:cNvPr id="4" name="Content Placeholder 3"/>
          <p:cNvSpPr>
            <a:spLocks noGrp="1"/>
          </p:cNvSpPr>
          <p:nvPr>
            <p:ph sz="half" idx="2"/>
          </p:nvPr>
        </p:nvSpPr>
        <p:spPr>
          <a:xfrm>
            <a:off x="4648200" y="1600200"/>
            <a:ext cx="4343400" cy="3241135"/>
          </a:xfrm>
        </p:spPr>
        <p:txBody>
          <a:bodyPr/>
          <a:lstStyle/>
          <a:p>
            <a:pPr>
              <a:buClrTx/>
              <a:buFont typeface="Arial" panose="020B0604020202020204" pitchFamily="34" charset="0"/>
              <a:buChar char="•"/>
            </a:pPr>
            <a:r>
              <a:rPr lang="en-US" dirty="0"/>
              <a:t>Male crabs can reproduce many times, females only mate once when mature and can store sperm for several months before actually spawning eggs.</a:t>
            </a:r>
          </a:p>
        </p:txBody>
      </p:sp>
      <p:pic>
        <p:nvPicPr>
          <p:cNvPr id="5" name="Picture 4"/>
          <p:cNvPicPr>
            <a:picLocks noChangeAspect="1"/>
          </p:cNvPicPr>
          <p:nvPr/>
        </p:nvPicPr>
        <p:blipFill>
          <a:blip r:embed="rId3"/>
          <a:stretch>
            <a:fillRect/>
          </a:stretch>
        </p:blipFill>
        <p:spPr>
          <a:xfrm>
            <a:off x="7078821" y="4933668"/>
            <a:ext cx="1912779" cy="1709050"/>
          </a:xfrm>
          <a:prstGeom prst="rect">
            <a:avLst/>
          </a:prstGeom>
        </p:spPr>
      </p:pic>
      <p:sp>
        <p:nvSpPr>
          <p:cNvPr id="6" name="Rectangle 5"/>
          <p:cNvSpPr/>
          <p:nvPr/>
        </p:nvSpPr>
        <p:spPr>
          <a:xfrm>
            <a:off x="7078821" y="6550385"/>
            <a:ext cx="1988045" cy="184666"/>
          </a:xfrm>
          <a:prstGeom prst="rect">
            <a:avLst/>
          </a:prstGeom>
        </p:spPr>
        <p:txBody>
          <a:bodyPr wrap="none">
            <a:spAutoFit/>
          </a:bodyPr>
          <a:lstStyle/>
          <a:p>
            <a:r>
              <a:rPr lang="en-US" sz="600" dirty="0">
                <a:latin typeface="Palatino-Roman"/>
              </a:rPr>
              <a:t>http://www.jacqueauger.com/.../natural/blue_crab.jpg</a:t>
            </a:r>
            <a:endParaRPr lang="en-US" sz="1400" dirty="0"/>
          </a:p>
        </p:txBody>
      </p:sp>
      <p:pic>
        <p:nvPicPr>
          <p:cNvPr id="1026" name="Chart 1"/>
          <p:cNvPicPr>
            <a:picLocks noChangeArrowheads="1"/>
          </p:cNvPicPr>
          <p:nvPr/>
        </p:nvPicPr>
        <p:blipFill>
          <a:blip r:embed="rId4">
            <a:extLst>
              <a:ext uri="{28A0092B-C50C-407E-A947-70E740481C1C}">
                <a14:useLocalDpi xmlns:a14="http://schemas.microsoft.com/office/drawing/2010/main" val="0"/>
              </a:ext>
            </a:extLst>
          </a:blip>
          <a:srcRect b="-104"/>
          <a:stretch>
            <a:fillRect/>
          </a:stretch>
        </p:blipFill>
        <p:spPr bwMode="auto">
          <a:xfrm>
            <a:off x="275792" y="4679576"/>
            <a:ext cx="5350457" cy="196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57401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46184"/>
            <a:ext cx="8686800" cy="841248"/>
          </a:xfrm>
        </p:spPr>
        <p:txBody>
          <a:bodyPr/>
          <a:lstStyle/>
          <a:p>
            <a:r>
              <a:rPr lang="en-US" dirty="0">
                <a:solidFill>
                  <a:schemeClr val="accent1">
                    <a:lumMod val="75000"/>
                  </a:schemeClr>
                </a:solidFill>
              </a:rPr>
              <a:t>White Shrimp</a:t>
            </a:r>
          </a:p>
        </p:txBody>
      </p:sp>
      <p:sp>
        <p:nvSpPr>
          <p:cNvPr id="3" name="Content Placeholder 2"/>
          <p:cNvSpPr>
            <a:spLocks noGrp="1"/>
          </p:cNvSpPr>
          <p:nvPr>
            <p:ph sz="half" idx="1"/>
          </p:nvPr>
        </p:nvSpPr>
        <p:spPr>
          <a:xfrm>
            <a:off x="304800" y="1381125"/>
            <a:ext cx="4191000" cy="4724400"/>
          </a:xfrm>
        </p:spPr>
        <p:txBody>
          <a:bodyPr>
            <a:normAutofit fontScale="92500" lnSpcReduction="20000"/>
          </a:bodyPr>
          <a:lstStyle/>
          <a:p>
            <a:pPr>
              <a:buClrTx/>
              <a:buFont typeface="Arial" panose="020B0604020202020204" pitchFamily="34" charset="0"/>
              <a:buChar char="•"/>
            </a:pPr>
            <a:r>
              <a:rPr lang="en-US" dirty="0"/>
              <a:t>Commercial data: no trend overall and high annual variability.</a:t>
            </a:r>
          </a:p>
          <a:p>
            <a:pPr>
              <a:buClrTx/>
              <a:buFont typeface="Arial" panose="020B0604020202020204" pitchFamily="34" charset="0"/>
              <a:buChar char="•"/>
            </a:pPr>
            <a:r>
              <a:rPr lang="en-US" dirty="0"/>
              <a:t>Most shrimp caught in the northern part of the river, trend increasing.</a:t>
            </a:r>
          </a:p>
          <a:p>
            <a:pPr>
              <a:buClrTx/>
              <a:buFont typeface="Arial" panose="020B0604020202020204" pitchFamily="34" charset="0"/>
              <a:buChar char="•"/>
            </a:pPr>
            <a:r>
              <a:rPr lang="en-US" dirty="0"/>
              <a:t>Southern section of the river trend decreasing.</a:t>
            </a:r>
          </a:p>
          <a:p>
            <a:pPr>
              <a:buClrTx/>
              <a:buFont typeface="Arial" panose="020B0604020202020204" pitchFamily="34" charset="0"/>
              <a:buChar char="•"/>
            </a:pPr>
            <a:r>
              <a:rPr lang="en-US" dirty="0"/>
              <a:t>Increasing trend in Young of Year shrimp.</a:t>
            </a:r>
          </a:p>
          <a:p>
            <a:pPr>
              <a:buClrTx/>
              <a:buFont typeface="Arial" panose="020B0604020202020204" pitchFamily="34" charset="0"/>
              <a:buChar char="•"/>
            </a:pPr>
            <a:endParaRPr lang="en-US" dirty="0"/>
          </a:p>
          <a:p>
            <a:pPr>
              <a:buClrTx/>
              <a:buFont typeface="Arial" panose="020B0604020202020204" pitchFamily="34" charset="0"/>
              <a:buChar char="•"/>
            </a:pPr>
            <a:r>
              <a:rPr lang="en-US" dirty="0"/>
              <a:t>Status Uncertain</a:t>
            </a:r>
          </a:p>
          <a:p>
            <a:pPr>
              <a:buClrTx/>
              <a:buFont typeface="Arial" panose="020B0604020202020204" pitchFamily="34" charset="0"/>
              <a:buChar char="•"/>
            </a:pPr>
            <a:r>
              <a:rPr lang="en-US" dirty="0"/>
              <a:t>Trend Uncertain</a:t>
            </a:r>
          </a:p>
          <a:p>
            <a:endParaRPr lang="en-US" dirty="0"/>
          </a:p>
        </p:txBody>
      </p:sp>
      <p:sp>
        <p:nvSpPr>
          <p:cNvPr id="4" name="Content Placeholder 3"/>
          <p:cNvSpPr>
            <a:spLocks noGrp="1"/>
          </p:cNvSpPr>
          <p:nvPr>
            <p:ph sz="half" idx="2"/>
          </p:nvPr>
        </p:nvSpPr>
        <p:spPr>
          <a:xfrm>
            <a:off x="4613563" y="1381126"/>
            <a:ext cx="4343400" cy="1846168"/>
          </a:xfrm>
        </p:spPr>
        <p:txBody>
          <a:bodyPr>
            <a:normAutofit fontScale="92500" lnSpcReduction="20000"/>
          </a:bodyPr>
          <a:lstStyle/>
          <a:p>
            <a:pPr>
              <a:buClrTx/>
              <a:buFont typeface="Arial" panose="020B0604020202020204" pitchFamily="34" charset="0"/>
              <a:buChar char="•"/>
            </a:pPr>
            <a:r>
              <a:rPr lang="en-US" dirty="0"/>
              <a:t>Brown, pink, white shrimp.</a:t>
            </a:r>
          </a:p>
          <a:p>
            <a:pPr>
              <a:buClrTx/>
              <a:buFont typeface="Arial" panose="020B0604020202020204" pitchFamily="34" charset="0"/>
              <a:buChar char="•"/>
            </a:pPr>
            <a:r>
              <a:rPr lang="en-US" dirty="0"/>
              <a:t>Season closed: April-May: Nassau, Duval, St. Johns, Putnam, Flagler, and Clay Counties</a:t>
            </a:r>
            <a:r>
              <a:rPr lang="en-US" dirty="0" smtClean="0"/>
              <a:t>.</a:t>
            </a:r>
            <a:endParaRPr lang="en-US" dirty="0"/>
          </a:p>
        </p:txBody>
      </p:sp>
      <p:pic>
        <p:nvPicPr>
          <p:cNvPr id="5" name="Picture 4"/>
          <p:cNvPicPr>
            <a:picLocks noChangeAspect="1"/>
          </p:cNvPicPr>
          <p:nvPr/>
        </p:nvPicPr>
        <p:blipFill>
          <a:blip r:embed="rId3"/>
          <a:stretch>
            <a:fillRect/>
          </a:stretch>
        </p:blipFill>
        <p:spPr>
          <a:xfrm>
            <a:off x="3528508" y="4544242"/>
            <a:ext cx="5292763" cy="2216940"/>
          </a:xfrm>
          <a:prstGeom prst="rect">
            <a:avLst/>
          </a:prstGeom>
        </p:spPr>
      </p:pic>
    </p:spTree>
    <p:extLst>
      <p:ext uri="{BB962C8B-B14F-4D97-AF65-F5344CB8AC3E}">
        <p14:creationId xmlns:p14="http://schemas.microsoft.com/office/powerpoint/2010/main" val="33703458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759" y="1084218"/>
            <a:ext cx="6017415" cy="3348446"/>
          </a:xfrm>
        </p:spPr>
        <p:txBody>
          <a:bodyPr>
            <a:noAutofit/>
          </a:bodyPr>
          <a:lstStyle/>
          <a:p>
            <a:pPr>
              <a:buClrTx/>
              <a:buSzPct val="100000"/>
              <a:buFont typeface="Arial" panose="020B0604020202020204" pitchFamily="34" charset="0"/>
              <a:buChar char="•"/>
            </a:pPr>
            <a:r>
              <a:rPr lang="en-US" sz="2800" dirty="0">
                <a:solidFill>
                  <a:schemeClr val="tx1"/>
                </a:solidFill>
                <a:latin typeface="Calibri" panose="020F0502020204030204" pitchFamily="34" charset="0"/>
              </a:rPr>
              <a:t>Funded by COJ EPB</a:t>
            </a:r>
          </a:p>
          <a:p>
            <a:pPr>
              <a:buClrTx/>
              <a:buSzPct val="100000"/>
              <a:buFont typeface="Arial" panose="020B0604020202020204" pitchFamily="34" charset="0"/>
              <a:buChar char="•"/>
            </a:pPr>
            <a:r>
              <a:rPr lang="en-US" sz="2800" dirty="0">
                <a:solidFill>
                  <a:schemeClr val="tx1"/>
                </a:solidFill>
                <a:latin typeface="Calibri" panose="020F0502020204030204" pitchFamily="34" charset="0"/>
              </a:rPr>
              <a:t>Purpose </a:t>
            </a:r>
          </a:p>
          <a:p>
            <a:pPr lvl="1">
              <a:buClrTx/>
              <a:buSzPct val="100000"/>
              <a:buFont typeface="Courier New" panose="02070309020205020404" pitchFamily="49" charset="0"/>
              <a:buChar char="o"/>
            </a:pPr>
            <a:r>
              <a:rPr lang="en-US" sz="2400" dirty="0">
                <a:solidFill>
                  <a:schemeClr val="tx1"/>
                </a:solidFill>
                <a:latin typeface="Calibri" panose="020F0502020204030204" pitchFamily="34" charset="0"/>
              </a:rPr>
              <a:t>Inform the public about the LSJRB health</a:t>
            </a:r>
          </a:p>
          <a:p>
            <a:pPr lvl="1">
              <a:buClrTx/>
              <a:buSzPct val="100000"/>
              <a:buFont typeface="Courier New" panose="02070309020205020404" pitchFamily="49" charset="0"/>
              <a:buChar char="o"/>
            </a:pPr>
            <a:r>
              <a:rPr lang="en-US" sz="2400" dirty="0">
                <a:solidFill>
                  <a:schemeClr val="tx1"/>
                </a:solidFill>
                <a:latin typeface="Calibri" panose="020F0502020204030204" pitchFamily="34" charset="0"/>
              </a:rPr>
              <a:t>Provide independent assessments of status and trends</a:t>
            </a:r>
          </a:p>
          <a:p>
            <a:pPr marL="342900" lvl="1" indent="-342900">
              <a:buClrTx/>
              <a:buSzPct val="100000"/>
              <a:buFont typeface="Arial" panose="020B0604020202020204" pitchFamily="34" charset="0"/>
              <a:buChar char="•"/>
            </a:pPr>
            <a:r>
              <a:rPr lang="en-US" dirty="0">
                <a:solidFill>
                  <a:schemeClr val="tx1"/>
                </a:solidFill>
                <a:latin typeface="Calibri" panose="020F0502020204030204" pitchFamily="34" charset="0"/>
              </a:rPr>
              <a:t>First annual report in 2008</a:t>
            </a:r>
          </a:p>
          <a:p>
            <a:pPr>
              <a:buClrTx/>
              <a:buSzPct val="100000"/>
              <a:buFont typeface="Arial" panose="020B0604020202020204" pitchFamily="34" charset="0"/>
              <a:buChar char="•"/>
            </a:pPr>
            <a:r>
              <a:rPr lang="en-US" sz="2800" dirty="0">
                <a:solidFill>
                  <a:schemeClr val="tx1"/>
                </a:solidFill>
                <a:latin typeface="Calibri" panose="020F0502020204030204" pitchFamily="34" charset="0"/>
              </a:rPr>
              <a:t>Authors</a:t>
            </a:r>
            <a:endParaRPr lang="en-US" sz="2400" dirty="0">
              <a:solidFill>
                <a:schemeClr val="tx1"/>
              </a:solidFill>
              <a:latin typeface="Calibri" panose="020F0502020204030204" pitchFamily="34" charset="0"/>
            </a:endParaRPr>
          </a:p>
          <a:p>
            <a:pPr marL="457200" lvl="1" indent="0">
              <a:buClrTx/>
              <a:buSzPct val="100000"/>
              <a:buNone/>
            </a:pPr>
            <a:endParaRPr lang="en-US" sz="2400" dirty="0">
              <a:solidFill>
                <a:schemeClr val="tx1"/>
              </a:solidFill>
              <a:latin typeface="Calibri" panose="020F0502020204030204" pitchFamily="34" charset="0"/>
            </a:endParaRPr>
          </a:p>
        </p:txBody>
      </p:sp>
      <p:pic>
        <p:nvPicPr>
          <p:cNvPr id="911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8980" y="2375843"/>
            <a:ext cx="1352550" cy="1047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descr="UNF%20Logo.jpg"/>
          <p:cNvPicPr>
            <a:picLocks noChangeAspect="1"/>
          </p:cNvPicPr>
          <p:nvPr/>
        </p:nvPicPr>
        <p:blipFill>
          <a:blip r:embed="rId4" cstate="print"/>
          <a:srcRect l="4752" t="45305" r="4752" b="4225"/>
          <a:stretch>
            <a:fillRect/>
          </a:stretch>
        </p:blipFill>
        <p:spPr bwMode="auto">
          <a:xfrm>
            <a:off x="7062107" y="3633237"/>
            <a:ext cx="1386296" cy="866435"/>
          </a:xfrm>
          <a:prstGeom prst="rect">
            <a:avLst/>
          </a:prstGeom>
          <a:noFill/>
          <a:ln w="9525">
            <a:solidFill>
              <a:schemeClr val="tx1"/>
            </a:solidFill>
            <a:miter lim="800000"/>
            <a:headEnd/>
            <a:tailEnd/>
          </a:ln>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0892" y="1091378"/>
            <a:ext cx="1228725" cy="1066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304800" y="4390314"/>
            <a:ext cx="2900624" cy="1754326"/>
          </a:xfrm>
          <a:prstGeom prst="rect">
            <a:avLst/>
          </a:prstGeom>
          <a:noFill/>
        </p:spPr>
        <p:txBody>
          <a:bodyPr wrap="square" rtlCol="0">
            <a:spAutoFit/>
          </a:bodyPr>
          <a:lstStyle/>
          <a:p>
            <a:pPr lvl="1" indent="-176213">
              <a:lnSpc>
                <a:spcPct val="150000"/>
              </a:lnSpc>
              <a:buClrTx/>
              <a:buSzPct val="100000"/>
            </a:pPr>
            <a:r>
              <a:rPr lang="en-US" dirty="0">
                <a:latin typeface="Calibri" panose="020F0502020204030204" pitchFamily="34" charset="0"/>
              </a:rPr>
              <a:t>Dr. </a:t>
            </a:r>
            <a:r>
              <a:rPr lang="en-US" dirty="0" err="1">
                <a:latin typeface="Calibri" panose="020F0502020204030204" pitchFamily="34" charset="0"/>
              </a:rPr>
              <a:t>Radha</a:t>
            </a:r>
            <a:r>
              <a:rPr lang="en-US" dirty="0">
                <a:latin typeface="Calibri" panose="020F0502020204030204" pitchFamily="34" charset="0"/>
              </a:rPr>
              <a:t> </a:t>
            </a:r>
            <a:r>
              <a:rPr lang="en-US" dirty="0" err="1">
                <a:latin typeface="Calibri" panose="020F0502020204030204" pitchFamily="34" charset="0"/>
              </a:rPr>
              <a:t>Pyati</a:t>
            </a:r>
            <a:r>
              <a:rPr lang="en-US" dirty="0">
                <a:latin typeface="Calibri" panose="020F0502020204030204" pitchFamily="34" charset="0"/>
              </a:rPr>
              <a:t>, UNF</a:t>
            </a:r>
          </a:p>
          <a:p>
            <a:pPr lvl="1" indent="-176213">
              <a:lnSpc>
                <a:spcPct val="150000"/>
              </a:lnSpc>
              <a:buClrTx/>
              <a:buSzPct val="100000"/>
            </a:pPr>
            <a:r>
              <a:rPr lang="en-US" dirty="0">
                <a:latin typeface="Calibri" panose="020F0502020204030204" pitchFamily="34" charset="0"/>
              </a:rPr>
              <a:t>Dr. Brian Zoellner, UNF</a:t>
            </a:r>
          </a:p>
          <a:p>
            <a:pPr lvl="1" indent="-176213">
              <a:lnSpc>
                <a:spcPct val="150000"/>
              </a:lnSpc>
              <a:buSzPct val="100000"/>
            </a:pPr>
            <a:r>
              <a:rPr lang="en-US" dirty="0">
                <a:latin typeface="Calibri" panose="020F0502020204030204" pitchFamily="34" charset="0"/>
              </a:rPr>
              <a:t>Dr. An-Phong Le, FSC</a:t>
            </a:r>
          </a:p>
          <a:p>
            <a:pPr lvl="1" indent="-176213">
              <a:lnSpc>
                <a:spcPct val="150000"/>
              </a:lnSpc>
              <a:buSzPct val="100000"/>
            </a:pPr>
            <a:r>
              <a:rPr lang="en-US" dirty="0" smtClean="0">
                <a:latin typeface="Calibri" panose="020F0502020204030204" pitchFamily="34" charset="0"/>
              </a:rPr>
              <a:t>Dr</a:t>
            </a:r>
            <a:r>
              <a:rPr lang="en-US" dirty="0">
                <a:latin typeface="Calibri" panose="020F0502020204030204" pitchFamily="34" charset="0"/>
              </a:rPr>
              <a:t>. Peter </a:t>
            </a:r>
            <a:r>
              <a:rPr lang="en-US" dirty="0" smtClean="0">
                <a:latin typeface="Calibri" panose="020F0502020204030204" pitchFamily="34" charset="0"/>
              </a:rPr>
              <a:t>Bacopoulos</a:t>
            </a:r>
            <a:endParaRPr lang="en-US" dirty="0">
              <a:latin typeface="Calibri" panose="020F0502020204030204" pitchFamily="34" charset="0"/>
            </a:endParaRPr>
          </a:p>
        </p:txBody>
      </p:sp>
      <p:sp>
        <p:nvSpPr>
          <p:cNvPr id="9" name="TextBox 8"/>
          <p:cNvSpPr txBox="1"/>
          <p:nvPr/>
        </p:nvSpPr>
        <p:spPr>
          <a:xfrm>
            <a:off x="3046912" y="4390314"/>
            <a:ext cx="3836210" cy="2169825"/>
          </a:xfrm>
          <a:prstGeom prst="rect">
            <a:avLst/>
          </a:prstGeom>
          <a:noFill/>
        </p:spPr>
        <p:txBody>
          <a:bodyPr wrap="square" rtlCol="0">
            <a:spAutoFit/>
          </a:bodyPr>
          <a:lstStyle/>
          <a:p>
            <a:pPr lvl="1">
              <a:lnSpc>
                <a:spcPct val="150000"/>
              </a:lnSpc>
              <a:buClrTx/>
              <a:buSzPct val="100000"/>
            </a:pPr>
            <a:r>
              <a:rPr lang="en-US" dirty="0">
                <a:latin typeface="Calibri" panose="020F0502020204030204" pitchFamily="34" charset="0"/>
              </a:rPr>
              <a:t>Dr. Gerry Pinto, JU</a:t>
            </a:r>
          </a:p>
          <a:p>
            <a:pPr lvl="1">
              <a:lnSpc>
                <a:spcPct val="150000"/>
              </a:lnSpc>
              <a:buClrTx/>
              <a:buSzPct val="100000"/>
            </a:pPr>
            <a:r>
              <a:rPr lang="en-US" dirty="0">
                <a:latin typeface="Calibri" panose="020F0502020204030204" pitchFamily="34" charset="0"/>
              </a:rPr>
              <a:t>Dr. Nisse Goldberg, JU</a:t>
            </a:r>
          </a:p>
          <a:p>
            <a:pPr lvl="1">
              <a:lnSpc>
                <a:spcPct val="150000"/>
              </a:lnSpc>
              <a:buClrTx/>
              <a:buSzPct val="100000"/>
            </a:pPr>
            <a:r>
              <a:rPr lang="en-US" dirty="0">
                <a:latin typeface="Calibri" panose="020F0502020204030204" pitchFamily="34" charset="0"/>
              </a:rPr>
              <a:t>Dr. Andy Ouellette, </a:t>
            </a:r>
            <a:r>
              <a:rPr lang="en-US" dirty="0" smtClean="0">
                <a:latin typeface="Calibri" panose="020F0502020204030204" pitchFamily="34" charset="0"/>
              </a:rPr>
              <a:t>JU</a:t>
            </a:r>
          </a:p>
          <a:p>
            <a:pPr lvl="1" indent="4763">
              <a:lnSpc>
                <a:spcPct val="150000"/>
              </a:lnSpc>
              <a:buSzPct val="100000"/>
            </a:pPr>
            <a:r>
              <a:rPr lang="en-US" dirty="0" smtClean="0">
                <a:latin typeface="Calibri" panose="020F0502020204030204" pitchFamily="34" charset="0"/>
              </a:rPr>
              <a:t>Dr</a:t>
            </a:r>
            <a:r>
              <a:rPr lang="en-US" dirty="0">
                <a:latin typeface="Calibri" panose="020F0502020204030204" pitchFamily="34" charset="0"/>
              </a:rPr>
              <a:t>. Gretchen </a:t>
            </a:r>
            <a:r>
              <a:rPr lang="en-US" dirty="0" smtClean="0">
                <a:latin typeface="Calibri" panose="020F0502020204030204" pitchFamily="34" charset="0"/>
              </a:rPr>
              <a:t>Bielmyer-Fraser</a:t>
            </a:r>
            <a:r>
              <a:rPr lang="en-US" dirty="0">
                <a:latin typeface="Calibri" panose="020F0502020204030204" pitchFamily="34" charset="0"/>
              </a:rPr>
              <a:t>, JU</a:t>
            </a:r>
          </a:p>
          <a:p>
            <a:pPr lvl="1">
              <a:lnSpc>
                <a:spcPct val="150000"/>
              </a:lnSpc>
              <a:buClrTx/>
              <a:buSzPct val="100000"/>
            </a:pPr>
            <a:r>
              <a:rPr lang="en-US" dirty="0" smtClean="0">
                <a:latin typeface="Calibri" panose="020F0502020204030204" pitchFamily="34" charset="0"/>
              </a:rPr>
              <a:t>Brochure </a:t>
            </a:r>
            <a:r>
              <a:rPr lang="en-US" dirty="0">
                <a:latin typeface="Calibri" panose="020F0502020204030204" pitchFamily="34" charset="0"/>
              </a:rPr>
              <a:t>Design: David </a:t>
            </a:r>
            <a:r>
              <a:rPr lang="en-US" dirty="0" smtClean="0">
                <a:latin typeface="Calibri" panose="020F0502020204030204" pitchFamily="34" charset="0"/>
              </a:rPr>
              <a:t>Smith</a:t>
            </a:r>
            <a:endParaRPr lang="en-US" dirty="0">
              <a:latin typeface="Calibri" panose="020F0502020204030204" pitchFamily="34" charset="0"/>
            </a:endParaRPr>
          </a:p>
        </p:txBody>
      </p:sp>
      <p:sp>
        <p:nvSpPr>
          <p:cNvPr id="10" name="Title 9"/>
          <p:cNvSpPr>
            <a:spLocks noGrp="1"/>
          </p:cNvSpPr>
          <p:nvPr>
            <p:ph type="title"/>
          </p:nvPr>
        </p:nvSpPr>
        <p:spPr>
          <a:xfrm>
            <a:off x="169640" y="102179"/>
            <a:ext cx="7330611" cy="838200"/>
          </a:xfrm>
        </p:spPr>
        <p:txBody>
          <a:bodyPr/>
          <a:lstStyle/>
          <a:p>
            <a:pPr algn="l"/>
            <a:r>
              <a:rPr lang="en-US" dirty="0"/>
              <a:t>About the Report</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3298" y="4387996"/>
            <a:ext cx="1903912" cy="1903912"/>
          </a:xfrm>
          <a:prstGeom prst="rect">
            <a:avLst/>
          </a:prstGeom>
        </p:spPr>
      </p:pic>
    </p:spTree>
    <p:extLst>
      <p:ext uri="{BB962C8B-B14F-4D97-AF65-F5344CB8AC3E}">
        <p14:creationId xmlns:p14="http://schemas.microsoft.com/office/powerpoint/2010/main" val="3511864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072377711"/>
              </p:ext>
            </p:extLst>
          </p:nvPr>
        </p:nvGraphicFramePr>
        <p:xfrm>
          <a:off x="389562" y="1293687"/>
          <a:ext cx="8382000" cy="4736998"/>
        </p:xfrm>
        <a:graphic>
          <a:graphicData uri="http://schemas.openxmlformats.org/drawingml/2006/table">
            <a:tbl>
              <a:tblPr firstRow="1">
                <a:tableStyleId>{46F890A9-2807-4EBB-B81D-B2AA78EC7F39}</a:tableStyleId>
              </a:tblPr>
              <a:tblGrid>
                <a:gridCol w="2342752">
                  <a:extLst>
                    <a:ext uri="{9D8B030D-6E8A-4147-A177-3AD203B41FA5}">
                      <a16:colId xmlns:a16="http://schemas.microsoft.com/office/drawing/2014/main" val="20000"/>
                    </a:ext>
                  </a:extLst>
                </a:gridCol>
                <a:gridCol w="3069772">
                  <a:extLst>
                    <a:ext uri="{9D8B030D-6E8A-4147-A177-3AD203B41FA5}">
                      <a16:colId xmlns:a16="http://schemas.microsoft.com/office/drawing/2014/main" val="20001"/>
                    </a:ext>
                  </a:extLst>
                </a:gridCol>
                <a:gridCol w="2969476">
                  <a:extLst>
                    <a:ext uri="{9D8B030D-6E8A-4147-A177-3AD203B41FA5}">
                      <a16:colId xmlns:a16="http://schemas.microsoft.com/office/drawing/2014/main" val="20002"/>
                    </a:ext>
                  </a:extLst>
                </a:gridCol>
              </a:tblGrid>
              <a:tr h="839893">
                <a:tc>
                  <a:txBody>
                    <a:bodyPr/>
                    <a:lstStyle/>
                    <a:p>
                      <a:pPr marL="114300" marR="0" lvl="0" indent="0" algn="l" defTabSz="912813" rtl="0" eaLnBrk="1" fontAlgn="base" latinLnBrk="0" hangingPunct="1">
                        <a:lnSpc>
                          <a:spcPct val="115000"/>
                        </a:lnSpc>
                        <a:spcBef>
                          <a:spcPct val="0"/>
                        </a:spcBef>
                        <a:spcAft>
                          <a:spcPct val="0"/>
                        </a:spcAft>
                        <a:buClrTx/>
                        <a:buSzTx/>
                        <a:buFontTx/>
                        <a:buNone/>
                        <a:tabLst>
                          <a:tab pos="971550" algn="l"/>
                        </a:tabLst>
                      </a:pPr>
                      <a:r>
                        <a:rPr kumimoji="0" lang="en-US" sz="2400" u="none" strike="noStrike" cap="none" normalizeH="0" baseline="0" dirty="0">
                          <a:ln>
                            <a:noFill/>
                          </a:ln>
                          <a:effectLst>
                            <a:outerShdw blurRad="38100" dist="38100" dir="2700000" algn="tl">
                              <a:srgbClr val="000000">
                                <a:alpha val="43137"/>
                              </a:srgbClr>
                            </a:outerShdw>
                          </a:effectLst>
                        </a:rPr>
                        <a:t>Indicator</a:t>
                      </a:r>
                      <a:endParaRPr kumimoji="0" lang="en-US" sz="2400" b="1" i="0" u="none" strike="noStrike" cap="none" normalizeH="0" baseline="0" dirty="0">
                        <a:ln>
                          <a:noFill/>
                        </a:ln>
                        <a:solidFill>
                          <a:schemeClr val="bg1"/>
                        </a:solidFill>
                        <a:effectLst>
                          <a:outerShdw blurRad="38100" dist="38100" dir="2700000" algn="tl">
                            <a:srgbClr val="000000">
                              <a:alpha val="43137"/>
                            </a:srgbClr>
                          </a:outerShdw>
                        </a:effectLst>
                        <a:latin typeface="Calibri" pitchFamily="34" charset="0"/>
                        <a:ea typeface="Calibri" pitchFamily="34" charset="0"/>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2400" u="none" strike="noStrike" cap="none" normalizeH="0" baseline="0" dirty="0">
                          <a:ln>
                            <a:noFill/>
                          </a:ln>
                          <a:effectLst>
                            <a:outerShdw blurRad="38100" dist="38100" dir="2700000" algn="tl">
                              <a:srgbClr val="000000">
                                <a:alpha val="43137"/>
                              </a:srgbClr>
                            </a:outerShdw>
                          </a:effectLst>
                        </a:rPr>
                        <a:t>Status</a:t>
                      </a:r>
                      <a:endParaRPr kumimoji="0" lang="en-US" sz="2400" b="1" i="0" u="none" strike="noStrike" cap="none" normalizeH="0" baseline="0" dirty="0">
                        <a:ln>
                          <a:noFill/>
                        </a:ln>
                        <a:solidFill>
                          <a:schemeClr val="bg1"/>
                        </a:solidFill>
                        <a:effectLst>
                          <a:outerShdw blurRad="38100" dist="38100" dir="2700000" algn="tl">
                            <a:srgbClr val="000000">
                              <a:alpha val="43137"/>
                            </a:srgbClr>
                          </a:outerShdw>
                        </a:effectLst>
                        <a:latin typeface="Calibri" pitchFamily="34" charset="0"/>
                        <a:cs typeface="Arial" charset="0"/>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2400" u="none" strike="noStrike" cap="none" normalizeH="0" baseline="0" dirty="0">
                          <a:ln>
                            <a:noFill/>
                          </a:ln>
                          <a:effectLst>
                            <a:outerShdw blurRad="38100" dist="38100" dir="2700000" algn="tl">
                              <a:srgbClr val="000000">
                                <a:alpha val="43137"/>
                              </a:srgbClr>
                            </a:outerShdw>
                          </a:effectLst>
                        </a:rPr>
                        <a:t>Trends</a:t>
                      </a:r>
                      <a:endParaRPr kumimoji="0" lang="en-US" sz="2400" b="1" i="0" u="none" strike="noStrike" cap="none" normalizeH="0" baseline="0" dirty="0">
                        <a:ln>
                          <a:noFill/>
                        </a:ln>
                        <a:solidFill>
                          <a:schemeClr val="bg1"/>
                        </a:solidFill>
                        <a:effectLst>
                          <a:outerShdw blurRad="38100" dist="38100" dir="2700000" algn="tl">
                            <a:srgbClr val="000000">
                              <a:alpha val="43137"/>
                            </a:srgbClr>
                          </a:outerShdw>
                        </a:effectLst>
                        <a:latin typeface="Calibri" pitchFamily="34" charset="0"/>
                        <a:ea typeface="Calibri" pitchFamily="34" charset="0"/>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0000"/>
                  </a:ext>
                </a:extLst>
              </a:tr>
              <a:tr h="839893">
                <a:tc>
                  <a:txBody>
                    <a:bodyPr/>
                    <a:lstStyle/>
                    <a:p>
                      <a:pPr marL="0" marR="0" lvl="0" indent="0" algn="l" defTabSz="912813" rtl="0" eaLnBrk="1" fontAlgn="base" latinLnBrk="0" hangingPunct="1">
                        <a:lnSpc>
                          <a:spcPct val="115000"/>
                        </a:lnSpc>
                        <a:spcBef>
                          <a:spcPct val="0"/>
                        </a:spcBef>
                        <a:spcAft>
                          <a:spcPct val="0"/>
                        </a:spcAft>
                        <a:buClrTx/>
                        <a:buSzTx/>
                        <a:buFontTx/>
                        <a:buNone/>
                        <a:tabLst/>
                      </a:pPr>
                      <a:r>
                        <a:rPr kumimoji="0" lang="en-US" sz="2000" u="none" strike="noStrike" cap="none" normalizeH="0" baseline="0" dirty="0">
                          <a:ln>
                            <a:noFill/>
                          </a:ln>
                          <a:effectLst/>
                        </a:rPr>
                        <a:t>Submerged Aquatic Vegetation</a:t>
                      </a:r>
                      <a:endParaRPr kumimoji="0" lang="en-US" sz="2000" b="0" i="1" u="none" strike="noStrike" cap="none" normalizeH="0" baseline="0" dirty="0">
                        <a:ln>
                          <a:noFill/>
                        </a:ln>
                        <a:solidFill>
                          <a:schemeClr val="tx1"/>
                        </a:solidFill>
                        <a:effectLst/>
                        <a:latin typeface="Calibri" pitchFamily="34" charset="0"/>
                        <a:ea typeface="Calibri" pitchFamily="34" charset="0"/>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2000" u="none" strike="noStrike" cap="none" normalizeH="0" baseline="0" dirty="0">
                          <a:ln>
                            <a:noFill/>
                          </a:ln>
                          <a:effectLst/>
                        </a:rPr>
                        <a:t>Unsatisfactory</a:t>
                      </a:r>
                      <a:endParaRPr kumimoji="0" lang="en-US" sz="2000" b="0" i="0" u="none" strike="noStrike" cap="none" normalizeH="0" baseline="0" dirty="0">
                        <a:ln>
                          <a:noFill/>
                        </a:ln>
                        <a:solidFill>
                          <a:schemeClr val="tx1"/>
                        </a:solidFill>
                        <a:effectLst/>
                        <a:latin typeface="Calibri" pitchFamily="34" charset="0"/>
                        <a:cs typeface="Arial" charset="0"/>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2000" u="none" strike="noStrike" cap="none" normalizeH="0" baseline="0" dirty="0">
                          <a:ln>
                            <a:noFill/>
                          </a:ln>
                          <a:effectLst/>
                        </a:rPr>
                        <a:t>Uncertain</a:t>
                      </a:r>
                      <a:endParaRPr kumimoji="0" lang="en-US" sz="2000" b="0" i="0" u="none" strike="noStrike" cap="none" normalizeH="0" baseline="0" dirty="0">
                        <a:ln>
                          <a:noFill/>
                        </a:ln>
                        <a:solidFill>
                          <a:schemeClr val="tx1"/>
                        </a:solidFill>
                        <a:effectLst/>
                        <a:latin typeface="Calibri" pitchFamily="34" charset="0"/>
                        <a:ea typeface="Calibri" pitchFamily="34" charset="0"/>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55904">
                <a:tc>
                  <a:txBody>
                    <a:bodyPr/>
                    <a:lstStyle/>
                    <a:p>
                      <a:pPr>
                        <a:buFont typeface="Arial" charset="0"/>
                        <a:buNone/>
                      </a:pPr>
                      <a:r>
                        <a:rPr lang="en-US" sz="2000" dirty="0"/>
                        <a:t>Wetlands</a:t>
                      </a:r>
                      <a:endParaRPr lang="en-US" sz="2000" dirty="0">
                        <a:solidFill>
                          <a:schemeClr val="tx1"/>
                        </a:solidFill>
                        <a:latin typeface="+mn-lt"/>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2000" u="none" strike="noStrike" cap="none" normalizeH="0" baseline="0" dirty="0">
                          <a:ln>
                            <a:noFill/>
                          </a:ln>
                          <a:effectLst/>
                        </a:rPr>
                        <a:t>Unsatisfactory</a:t>
                      </a:r>
                      <a:endParaRPr kumimoji="0" lang="en-US" sz="2000" b="0" i="0" u="none" strike="noStrike" cap="none" normalizeH="0" baseline="0" dirty="0">
                        <a:ln>
                          <a:noFill/>
                        </a:ln>
                        <a:solidFill>
                          <a:schemeClr val="tx1"/>
                        </a:solidFill>
                        <a:effectLst/>
                        <a:latin typeface="Calibri" pitchFamily="34" charset="0"/>
                        <a:cs typeface="Arial" charset="0"/>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2000" u="none" strike="noStrike" cap="none" normalizeH="0" baseline="0" dirty="0">
                          <a:ln>
                            <a:noFill/>
                          </a:ln>
                          <a:effectLst/>
                        </a:rPr>
                        <a:t>Uncertain</a:t>
                      </a:r>
                      <a:endParaRPr kumimoji="0" lang="en-US" sz="2000" b="0" i="0" u="none" strike="noStrike" cap="none" normalizeH="0" baseline="0" dirty="0">
                        <a:ln>
                          <a:noFill/>
                        </a:ln>
                        <a:solidFill>
                          <a:schemeClr val="tx1"/>
                        </a:solidFill>
                        <a:effectLst/>
                        <a:latin typeface="Calibri" pitchFamily="34" charset="0"/>
                        <a:ea typeface="Calibri" pitchFamily="34" charset="0"/>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55904">
                <a:tc>
                  <a:txBody>
                    <a:bodyPr/>
                    <a:lstStyle/>
                    <a:p>
                      <a:pPr>
                        <a:buFont typeface="Arial" charset="0"/>
                        <a:buNone/>
                      </a:pPr>
                      <a:r>
                        <a:rPr lang="en-US" sz="2000" dirty="0" err="1">
                          <a:solidFill>
                            <a:schemeClr val="tx1"/>
                          </a:solidFill>
                          <a:latin typeface="+mn-lt"/>
                        </a:rPr>
                        <a:t>Macroinvertebrates</a:t>
                      </a:r>
                      <a:endParaRPr lang="en-US" sz="2000" dirty="0">
                        <a:solidFill>
                          <a:schemeClr val="tx1"/>
                        </a:solidFill>
                        <a:latin typeface="+mn-lt"/>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2000" b="0" i="0" u="none" strike="noStrike" cap="none" normalizeH="0" baseline="0" dirty="0">
                          <a:ln>
                            <a:noFill/>
                          </a:ln>
                          <a:solidFill>
                            <a:schemeClr val="tx1"/>
                          </a:solidFill>
                          <a:effectLst/>
                          <a:latin typeface="Calibri" pitchFamily="34" charset="0"/>
                          <a:cs typeface="Arial" charset="0"/>
                        </a:rPr>
                        <a:t>Uncertain</a:t>
                      </a: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2000" b="0" i="0" u="none" strike="noStrike" cap="none" normalizeH="0" baseline="0" dirty="0">
                          <a:ln>
                            <a:noFill/>
                          </a:ln>
                          <a:solidFill>
                            <a:schemeClr val="tx1"/>
                          </a:solidFill>
                          <a:effectLst/>
                          <a:latin typeface="Calibri" pitchFamily="34" charset="0"/>
                          <a:ea typeface="Calibri" pitchFamily="34" charset="0"/>
                        </a:rPr>
                        <a:t>Uncertain</a:t>
                      </a: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772702">
                <a:tc>
                  <a:txBody>
                    <a:bodyPr/>
                    <a:lstStyle/>
                    <a:p>
                      <a:pPr>
                        <a:buFont typeface="Arial" charset="0"/>
                        <a:buNone/>
                      </a:pPr>
                      <a:r>
                        <a:rPr lang="en-US" sz="2000" dirty="0"/>
                        <a:t>Threatened and Endangered Species</a:t>
                      </a:r>
                      <a:endParaRPr lang="en-US" sz="2000" dirty="0">
                        <a:solidFill>
                          <a:schemeClr val="tx1"/>
                        </a:solidFill>
                        <a:latin typeface="+mn-lt"/>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2000" u="none" strike="noStrike" cap="none" normalizeH="0" baseline="0" dirty="0">
                          <a:ln>
                            <a:noFill/>
                          </a:ln>
                          <a:effectLst/>
                        </a:rPr>
                        <a:t>Satisfactory</a:t>
                      </a:r>
                      <a:endParaRPr kumimoji="0" lang="en-US" sz="2000" b="0" i="0" u="none" strike="noStrike" cap="none" normalizeH="0" baseline="0" dirty="0">
                        <a:ln>
                          <a:noFill/>
                        </a:ln>
                        <a:solidFill>
                          <a:schemeClr val="tx1"/>
                        </a:solidFill>
                        <a:effectLst/>
                        <a:latin typeface="Calibri" pitchFamily="34" charset="0"/>
                        <a:cs typeface="Arial" charset="0"/>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2000" u="none" strike="noStrike" cap="none" normalizeH="0" baseline="0" dirty="0">
                          <a:ln>
                            <a:noFill/>
                          </a:ln>
                          <a:effectLst/>
                        </a:rPr>
                        <a:t>Improving</a:t>
                      </a:r>
                      <a:endParaRPr kumimoji="0" lang="en-US" sz="2000" b="0" i="0" u="none" strike="noStrike" cap="none" normalizeH="0" baseline="0" dirty="0">
                        <a:ln>
                          <a:noFill/>
                        </a:ln>
                        <a:solidFill>
                          <a:schemeClr val="tx1"/>
                        </a:solidFill>
                        <a:effectLst/>
                        <a:latin typeface="Calibri" pitchFamily="34" charset="0"/>
                        <a:ea typeface="Calibri" pitchFamily="34" charset="0"/>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72702">
                <a:tc>
                  <a:txBody>
                    <a:bodyPr/>
                    <a:lstStyle/>
                    <a:p>
                      <a:pPr marL="1588" marR="0" lvl="0" indent="0" algn="l" defTabSz="912813" rtl="0" eaLnBrk="1" fontAlgn="base" latinLnBrk="0" hangingPunct="1">
                        <a:lnSpc>
                          <a:spcPct val="115000"/>
                        </a:lnSpc>
                        <a:spcBef>
                          <a:spcPct val="0"/>
                        </a:spcBef>
                        <a:spcAft>
                          <a:spcPct val="0"/>
                        </a:spcAft>
                        <a:buClrTx/>
                        <a:buSzTx/>
                        <a:buFontTx/>
                        <a:buNone/>
                        <a:tabLst>
                          <a:tab pos="971550" algn="l"/>
                        </a:tabLst>
                      </a:pPr>
                      <a:r>
                        <a:rPr kumimoji="0" lang="en-US" sz="2000" u="none" strike="noStrike" cap="none" normalizeH="0" baseline="0" dirty="0">
                          <a:ln>
                            <a:noFill/>
                          </a:ln>
                          <a:effectLst/>
                        </a:rPr>
                        <a:t>Nonnative Aquatic Species</a:t>
                      </a:r>
                      <a:endParaRPr kumimoji="0" lang="en-US" sz="2000" b="0" i="1" u="none" strike="noStrike" cap="none" normalizeH="0" baseline="0" dirty="0">
                        <a:ln>
                          <a:noFill/>
                        </a:ln>
                        <a:solidFill>
                          <a:schemeClr val="tx1"/>
                        </a:solidFill>
                        <a:effectLst/>
                        <a:latin typeface="Calibri" pitchFamily="34" charset="0"/>
                        <a:ea typeface="Calibri" pitchFamily="34" charset="0"/>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2000" u="none" strike="noStrike" cap="none" normalizeH="0" baseline="0" dirty="0">
                          <a:ln>
                            <a:noFill/>
                          </a:ln>
                          <a:effectLst/>
                        </a:rPr>
                        <a:t>Unsatisfactory</a:t>
                      </a:r>
                      <a:endParaRPr kumimoji="0" lang="en-US" sz="2000" b="0" i="0" u="none" strike="noStrike" cap="none" normalizeH="0" baseline="0" dirty="0">
                        <a:ln>
                          <a:noFill/>
                        </a:ln>
                        <a:solidFill>
                          <a:schemeClr val="tx1"/>
                        </a:solidFill>
                        <a:effectLst/>
                        <a:latin typeface="Calibri" pitchFamily="34" charset="0"/>
                        <a:ea typeface="Calibri" pitchFamily="34" charset="0"/>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2000" u="none" strike="noStrike" cap="none" normalizeH="0" baseline="0" dirty="0">
                          <a:ln>
                            <a:noFill/>
                          </a:ln>
                          <a:effectLst/>
                        </a:rPr>
                        <a:t>Worsening</a:t>
                      </a:r>
                      <a:endParaRPr kumimoji="0" lang="en-US" sz="2000" b="0" i="0" u="none" strike="noStrike" cap="none" normalizeH="0" baseline="0" dirty="0">
                        <a:ln>
                          <a:noFill/>
                        </a:ln>
                        <a:solidFill>
                          <a:schemeClr val="tx1"/>
                        </a:solidFill>
                        <a:effectLst/>
                        <a:latin typeface="Calibri" pitchFamily="34" charset="0"/>
                        <a:ea typeface="Calibri" pitchFamily="34" charset="0"/>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8" name="Title 7"/>
          <p:cNvSpPr>
            <a:spLocks noGrp="1"/>
          </p:cNvSpPr>
          <p:nvPr>
            <p:ph type="title"/>
          </p:nvPr>
        </p:nvSpPr>
        <p:spPr>
          <a:xfrm>
            <a:off x="91476" y="152400"/>
            <a:ext cx="8980098" cy="838200"/>
          </a:xfrm>
        </p:spPr>
        <p:txBody>
          <a:bodyPr/>
          <a:lstStyle/>
          <a:p>
            <a:r>
              <a:rPr lang="en-US" dirty="0">
                <a:solidFill>
                  <a:schemeClr val="accent1">
                    <a:lumMod val="75000"/>
                  </a:schemeClr>
                </a:solidFill>
                <a:effectLst>
                  <a:outerShdw blurRad="38100" dist="38100" dir="2700000" algn="tl">
                    <a:srgbClr val="000000">
                      <a:alpha val="43137"/>
                    </a:srgbClr>
                  </a:outerShdw>
                </a:effectLst>
              </a:rPr>
              <a:t>Aquatic Life</a:t>
            </a:r>
          </a:p>
        </p:txBody>
      </p:sp>
    </p:spTree>
    <p:extLst>
      <p:ext uri="{BB962C8B-B14F-4D97-AF65-F5344CB8AC3E}">
        <p14:creationId xmlns:p14="http://schemas.microsoft.com/office/powerpoint/2010/main" val="6874934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idx="4294967295"/>
          </p:nvPr>
        </p:nvSpPr>
        <p:spPr>
          <a:xfrm>
            <a:off x="238125" y="152400"/>
            <a:ext cx="8686800" cy="838200"/>
          </a:xfrm>
        </p:spPr>
        <p:txBody>
          <a:bodyPr/>
          <a:lstStyle/>
          <a:p>
            <a:r>
              <a:rPr lang="en-US" dirty="0">
                <a:solidFill>
                  <a:schemeClr val="accent1">
                    <a:lumMod val="75000"/>
                  </a:schemeClr>
                </a:solidFill>
                <a:effectLst>
                  <a:outerShdw blurRad="38100" dist="38100" dir="2700000" algn="tl">
                    <a:srgbClr val="000000">
                      <a:alpha val="43137"/>
                    </a:srgbClr>
                  </a:outerShdw>
                </a:effectLst>
              </a:rPr>
              <a:t>SAV</a:t>
            </a:r>
          </a:p>
        </p:txBody>
      </p:sp>
      <p:pic>
        <p:nvPicPr>
          <p:cNvPr id="23560" name="Picture 4"/>
          <p:cNvPicPr>
            <a:picLocks noChangeAspect="1" noChangeArrowheads="1"/>
          </p:cNvPicPr>
          <p:nvPr/>
        </p:nvPicPr>
        <p:blipFill>
          <a:blip r:embed="rId3" cstate="print"/>
          <a:srcRect/>
          <a:stretch>
            <a:fillRect/>
          </a:stretch>
        </p:blipFill>
        <p:spPr bwMode="auto">
          <a:xfrm>
            <a:off x="245808" y="1066800"/>
            <a:ext cx="1868129" cy="2372750"/>
          </a:xfrm>
          <a:prstGeom prst="rect">
            <a:avLst/>
          </a:prstGeom>
          <a:noFill/>
          <a:ln w="9525">
            <a:noFill/>
            <a:miter lim="800000"/>
            <a:headEnd/>
            <a:tailEnd/>
          </a:ln>
        </p:spPr>
      </p:pic>
      <p:pic>
        <p:nvPicPr>
          <p:cNvPr id="23561" name="Picture 5"/>
          <p:cNvPicPr>
            <a:picLocks noChangeAspect="1" noChangeArrowheads="1"/>
          </p:cNvPicPr>
          <p:nvPr/>
        </p:nvPicPr>
        <p:blipFill>
          <a:blip r:embed="rId4" cstate="print"/>
          <a:srcRect/>
          <a:stretch>
            <a:fillRect/>
          </a:stretch>
        </p:blipFill>
        <p:spPr bwMode="auto">
          <a:xfrm>
            <a:off x="1989189" y="1143000"/>
            <a:ext cx="2328333" cy="2286000"/>
          </a:xfrm>
          <a:prstGeom prst="rect">
            <a:avLst/>
          </a:prstGeom>
          <a:noFill/>
          <a:ln w="9525">
            <a:noFill/>
            <a:miter lim="800000"/>
            <a:headEnd/>
            <a:tailEnd/>
          </a:ln>
        </p:spPr>
      </p:pic>
      <p:pic>
        <p:nvPicPr>
          <p:cNvPr id="23562" name="Picture 6"/>
          <p:cNvPicPr>
            <a:picLocks noChangeAspect="1" noChangeArrowheads="1"/>
          </p:cNvPicPr>
          <p:nvPr/>
        </p:nvPicPr>
        <p:blipFill>
          <a:blip r:embed="rId5" cstate="print"/>
          <a:srcRect/>
          <a:stretch>
            <a:fillRect/>
          </a:stretch>
        </p:blipFill>
        <p:spPr bwMode="auto">
          <a:xfrm>
            <a:off x="4181321" y="1474835"/>
            <a:ext cx="1609725" cy="1371600"/>
          </a:xfrm>
          <a:prstGeom prst="rect">
            <a:avLst/>
          </a:prstGeom>
          <a:noFill/>
          <a:ln w="9525">
            <a:noFill/>
            <a:miter lim="800000"/>
            <a:headEnd/>
            <a:tailEnd/>
          </a:ln>
        </p:spPr>
      </p:pic>
      <p:pic>
        <p:nvPicPr>
          <p:cNvPr id="23569" name="Picture 13"/>
          <p:cNvPicPr>
            <a:picLocks noChangeAspect="1" noChangeArrowheads="1"/>
          </p:cNvPicPr>
          <p:nvPr/>
        </p:nvPicPr>
        <p:blipFill>
          <a:blip r:embed="rId6" cstate="print"/>
          <a:srcRect/>
          <a:stretch>
            <a:fillRect/>
          </a:stretch>
        </p:blipFill>
        <p:spPr bwMode="auto">
          <a:xfrm>
            <a:off x="6865374" y="1123334"/>
            <a:ext cx="1940069" cy="2305666"/>
          </a:xfrm>
          <a:prstGeom prst="rect">
            <a:avLst/>
          </a:prstGeom>
          <a:noFill/>
          <a:ln w="9525">
            <a:noFill/>
            <a:miter lim="800000"/>
            <a:headEnd/>
            <a:tailEnd/>
          </a:ln>
        </p:spPr>
      </p:pic>
      <p:pic>
        <p:nvPicPr>
          <p:cNvPr id="23570" name="Picture 14"/>
          <p:cNvPicPr>
            <a:picLocks noChangeAspect="1" noChangeArrowheads="1"/>
          </p:cNvPicPr>
          <p:nvPr/>
        </p:nvPicPr>
        <p:blipFill>
          <a:blip r:embed="rId7" cstate="print"/>
          <a:srcRect/>
          <a:stretch>
            <a:fillRect/>
          </a:stretch>
        </p:blipFill>
        <p:spPr bwMode="auto">
          <a:xfrm>
            <a:off x="5764161" y="1156051"/>
            <a:ext cx="1029930" cy="2272949"/>
          </a:xfrm>
          <a:prstGeom prst="rect">
            <a:avLst/>
          </a:prstGeom>
          <a:noFill/>
          <a:ln w="9525">
            <a:noFill/>
            <a:miter lim="800000"/>
            <a:headEnd/>
            <a:tailEnd/>
          </a:ln>
        </p:spPr>
      </p:pic>
      <p:sp>
        <p:nvSpPr>
          <p:cNvPr id="35" name="TextBox 34"/>
          <p:cNvSpPr txBox="1"/>
          <p:nvPr/>
        </p:nvSpPr>
        <p:spPr>
          <a:xfrm>
            <a:off x="248529" y="3784558"/>
            <a:ext cx="3186958" cy="2246769"/>
          </a:xfrm>
          <a:prstGeom prst="rect">
            <a:avLst/>
          </a:prstGeom>
          <a:noFill/>
        </p:spPr>
        <p:txBody>
          <a:bodyPr wrap="square">
            <a:spAutoFit/>
          </a:bodyPr>
          <a:lstStyle/>
          <a:p>
            <a:pPr marL="342900" indent="-342900">
              <a:spcBef>
                <a:spcPct val="20000"/>
              </a:spcBef>
              <a:buSzPct val="100000"/>
              <a:buFont typeface="Arial" pitchFamily="34" charset="0"/>
              <a:buChar char="•"/>
              <a:tabLst>
                <a:tab pos="112713" algn="l"/>
                <a:tab pos="6399213" algn="l"/>
              </a:tabLst>
              <a:defRPr/>
            </a:pPr>
            <a:r>
              <a:rPr lang="en-US" sz="2400" b="1" dirty="0">
                <a:latin typeface="Calibri" panose="020F0502020204030204" pitchFamily="34" charset="0"/>
              </a:rPr>
              <a:t>Significance</a:t>
            </a:r>
            <a:endParaRPr lang="en-US" sz="2000" b="1" dirty="0">
              <a:latin typeface="Calibri" panose="020F0502020204030204" pitchFamily="34" charset="0"/>
            </a:endParaRPr>
          </a:p>
          <a:p>
            <a:pPr marL="742950" lvl="1" indent="-285750">
              <a:lnSpc>
                <a:spcPct val="90000"/>
              </a:lnSpc>
              <a:spcBef>
                <a:spcPct val="20000"/>
              </a:spcBef>
              <a:spcAft>
                <a:spcPts val="400"/>
              </a:spcAft>
              <a:buClr>
                <a:schemeClr val="accent1">
                  <a:lumMod val="50000"/>
                </a:schemeClr>
              </a:buClr>
              <a:buSzPct val="100000"/>
              <a:buFont typeface="Franklin Gothic Book" pitchFamily="34" charset="0"/>
              <a:buChar char="―"/>
              <a:tabLst>
                <a:tab pos="112713" algn="l"/>
                <a:tab pos="6399213" algn="l"/>
              </a:tabLst>
              <a:defRPr/>
            </a:pPr>
            <a:r>
              <a:rPr lang="en-US" sz="2000" dirty="0"/>
              <a:t>Nurseries</a:t>
            </a:r>
          </a:p>
          <a:p>
            <a:pPr marL="742950" lvl="1" indent="-285750">
              <a:lnSpc>
                <a:spcPct val="90000"/>
              </a:lnSpc>
              <a:spcBef>
                <a:spcPct val="20000"/>
              </a:spcBef>
              <a:spcAft>
                <a:spcPts val="400"/>
              </a:spcAft>
              <a:buClr>
                <a:schemeClr val="accent1">
                  <a:lumMod val="50000"/>
                </a:schemeClr>
              </a:buClr>
              <a:buSzPct val="100000"/>
              <a:buFont typeface="Franklin Gothic Book" pitchFamily="34" charset="0"/>
              <a:buChar char="―"/>
              <a:tabLst>
                <a:tab pos="112713" algn="l"/>
                <a:tab pos="6399213" algn="l"/>
              </a:tabLst>
              <a:defRPr/>
            </a:pPr>
            <a:r>
              <a:rPr lang="en-US" sz="2000" dirty="0"/>
              <a:t>Food </a:t>
            </a:r>
          </a:p>
          <a:p>
            <a:pPr marL="742950" lvl="1" indent="-285750">
              <a:lnSpc>
                <a:spcPct val="90000"/>
              </a:lnSpc>
              <a:spcBef>
                <a:spcPct val="20000"/>
              </a:spcBef>
              <a:spcAft>
                <a:spcPts val="400"/>
              </a:spcAft>
              <a:buClr>
                <a:schemeClr val="accent1">
                  <a:lumMod val="50000"/>
                </a:schemeClr>
              </a:buClr>
              <a:buSzPct val="100000"/>
              <a:buFont typeface="Franklin Gothic Book" pitchFamily="34" charset="0"/>
              <a:buChar char="―"/>
              <a:tabLst>
                <a:tab pos="112713" algn="l"/>
                <a:tab pos="6399213" algn="l"/>
              </a:tabLst>
              <a:defRPr/>
            </a:pPr>
            <a:r>
              <a:rPr lang="en-US" sz="2000" dirty="0"/>
              <a:t>Improves water quality</a:t>
            </a:r>
          </a:p>
          <a:p>
            <a:pPr marL="742950" lvl="1" indent="-285750">
              <a:lnSpc>
                <a:spcPct val="90000"/>
              </a:lnSpc>
              <a:spcBef>
                <a:spcPct val="20000"/>
              </a:spcBef>
              <a:spcAft>
                <a:spcPts val="400"/>
              </a:spcAft>
              <a:buClr>
                <a:schemeClr val="accent1">
                  <a:lumMod val="50000"/>
                </a:schemeClr>
              </a:buClr>
              <a:buSzPct val="100000"/>
              <a:buFont typeface="Franklin Gothic Book" pitchFamily="34" charset="0"/>
              <a:buChar char="―"/>
              <a:tabLst>
                <a:tab pos="112713" algn="l"/>
                <a:tab pos="6399213" algn="l"/>
              </a:tabLst>
              <a:defRPr/>
            </a:pPr>
            <a:r>
              <a:rPr lang="en-US" sz="2000" dirty="0"/>
              <a:t>Reduces erosion</a:t>
            </a:r>
          </a:p>
        </p:txBody>
      </p:sp>
      <p:sp>
        <p:nvSpPr>
          <p:cNvPr id="23572" name="Rectangle 35"/>
          <p:cNvSpPr>
            <a:spLocks noChangeArrowheads="1"/>
          </p:cNvSpPr>
          <p:nvPr/>
        </p:nvSpPr>
        <p:spPr bwMode="auto">
          <a:xfrm>
            <a:off x="5665836" y="1093837"/>
            <a:ext cx="1531375" cy="553998"/>
          </a:xfrm>
          <a:prstGeom prst="rect">
            <a:avLst/>
          </a:prstGeom>
          <a:noFill/>
          <a:ln w="9525">
            <a:noFill/>
            <a:miter lim="800000"/>
            <a:headEnd/>
            <a:tailEnd/>
          </a:ln>
        </p:spPr>
        <p:txBody>
          <a:bodyPr wrap="square">
            <a:spAutoFit/>
          </a:bodyPr>
          <a:lstStyle/>
          <a:p>
            <a:r>
              <a:rPr lang="en-US" sz="1000" b="1" i="1" dirty="0"/>
              <a:t>Horned </a:t>
            </a:r>
          </a:p>
          <a:p>
            <a:r>
              <a:rPr lang="en-US" sz="1000" b="1" i="1" dirty="0"/>
              <a:t>pondweed </a:t>
            </a:r>
          </a:p>
          <a:p>
            <a:r>
              <a:rPr lang="en-US" sz="1000" i="1" dirty="0" err="1"/>
              <a:t>Zannichellia</a:t>
            </a:r>
            <a:r>
              <a:rPr lang="en-US" sz="1000" i="1" dirty="0"/>
              <a:t> </a:t>
            </a:r>
            <a:r>
              <a:rPr lang="en-US" sz="1000" i="1" dirty="0" err="1"/>
              <a:t>palustris</a:t>
            </a:r>
            <a:endParaRPr lang="en-US" sz="1000" b="1" i="1" dirty="0"/>
          </a:p>
        </p:txBody>
      </p:sp>
      <p:sp>
        <p:nvSpPr>
          <p:cNvPr id="23573" name="Rectangle 36"/>
          <p:cNvSpPr>
            <a:spLocks noChangeArrowheads="1"/>
          </p:cNvSpPr>
          <p:nvPr/>
        </p:nvSpPr>
        <p:spPr bwMode="auto">
          <a:xfrm>
            <a:off x="6894871" y="1138084"/>
            <a:ext cx="1895168" cy="430213"/>
          </a:xfrm>
          <a:prstGeom prst="rect">
            <a:avLst/>
          </a:prstGeom>
          <a:noFill/>
          <a:ln w="9525">
            <a:noFill/>
            <a:miter lim="800000"/>
            <a:headEnd/>
            <a:tailEnd/>
          </a:ln>
        </p:spPr>
        <p:txBody>
          <a:bodyPr/>
          <a:lstStyle/>
          <a:p>
            <a:r>
              <a:rPr lang="en-US" sz="1000" b="1" i="1" dirty="0"/>
              <a:t>Awl-leaf arrowhead</a:t>
            </a:r>
          </a:p>
          <a:p>
            <a:r>
              <a:rPr lang="en-US" sz="1000" i="1" dirty="0" err="1"/>
              <a:t>Sagittaria</a:t>
            </a:r>
            <a:r>
              <a:rPr lang="en-US" sz="1000" i="1" dirty="0"/>
              <a:t> </a:t>
            </a:r>
            <a:r>
              <a:rPr lang="en-US" sz="1000" i="1" dirty="0" err="1"/>
              <a:t>subulata</a:t>
            </a:r>
            <a:endParaRPr lang="en-US" sz="1000" b="1" i="1" dirty="0"/>
          </a:p>
        </p:txBody>
      </p:sp>
      <p:sp>
        <p:nvSpPr>
          <p:cNvPr id="23578" name="Rectangle 41"/>
          <p:cNvSpPr>
            <a:spLocks noChangeArrowheads="1"/>
          </p:cNvSpPr>
          <p:nvPr/>
        </p:nvSpPr>
        <p:spPr bwMode="auto">
          <a:xfrm>
            <a:off x="304800" y="1143000"/>
            <a:ext cx="1143000" cy="553998"/>
          </a:xfrm>
          <a:prstGeom prst="rect">
            <a:avLst/>
          </a:prstGeom>
          <a:noFill/>
          <a:ln w="9525">
            <a:noFill/>
            <a:miter lim="800000"/>
            <a:headEnd/>
            <a:tailEnd/>
          </a:ln>
        </p:spPr>
        <p:txBody>
          <a:bodyPr>
            <a:spAutoFit/>
          </a:bodyPr>
          <a:lstStyle/>
          <a:p>
            <a:r>
              <a:rPr lang="en-US" sz="1000" b="1" i="1" dirty="0"/>
              <a:t>Tape grass</a:t>
            </a:r>
          </a:p>
          <a:p>
            <a:r>
              <a:rPr lang="en-US" sz="1000" i="1" dirty="0" err="1"/>
              <a:t>Vallisneria</a:t>
            </a:r>
            <a:r>
              <a:rPr lang="en-US" sz="1000" i="1" dirty="0"/>
              <a:t> </a:t>
            </a:r>
            <a:r>
              <a:rPr lang="en-US" sz="1000" i="1" dirty="0" err="1"/>
              <a:t>americana</a:t>
            </a:r>
            <a:endParaRPr lang="en-US" sz="1000" b="1" i="1" dirty="0"/>
          </a:p>
        </p:txBody>
      </p:sp>
      <p:sp>
        <p:nvSpPr>
          <p:cNvPr id="23579" name="Rectangle 42"/>
          <p:cNvSpPr>
            <a:spLocks noChangeArrowheads="1"/>
          </p:cNvSpPr>
          <p:nvPr/>
        </p:nvSpPr>
        <p:spPr bwMode="auto">
          <a:xfrm>
            <a:off x="2057399" y="1143000"/>
            <a:ext cx="1095955" cy="553998"/>
          </a:xfrm>
          <a:prstGeom prst="rect">
            <a:avLst/>
          </a:prstGeom>
          <a:noFill/>
          <a:ln w="9525">
            <a:noFill/>
            <a:miter lim="800000"/>
            <a:headEnd/>
            <a:tailEnd/>
          </a:ln>
        </p:spPr>
        <p:txBody>
          <a:bodyPr wrap="square">
            <a:spAutoFit/>
          </a:bodyPr>
          <a:lstStyle/>
          <a:p>
            <a:r>
              <a:rPr lang="en-US" sz="1000" b="1" i="1" dirty="0"/>
              <a:t>Water naiad</a:t>
            </a:r>
          </a:p>
          <a:p>
            <a:r>
              <a:rPr lang="en-US" sz="1000" i="1" dirty="0" err="1"/>
              <a:t>Najas</a:t>
            </a:r>
            <a:r>
              <a:rPr lang="en-US" sz="1000" i="1" dirty="0"/>
              <a:t> </a:t>
            </a:r>
            <a:r>
              <a:rPr lang="en-US" sz="1000" i="1" dirty="0" err="1"/>
              <a:t>guadalupensis</a:t>
            </a:r>
            <a:endParaRPr lang="en-US" sz="1000" b="1" i="1" dirty="0"/>
          </a:p>
        </p:txBody>
      </p:sp>
      <p:sp>
        <p:nvSpPr>
          <p:cNvPr id="23580" name="Rectangle 43"/>
          <p:cNvSpPr>
            <a:spLocks noChangeArrowheads="1"/>
          </p:cNvSpPr>
          <p:nvPr/>
        </p:nvSpPr>
        <p:spPr bwMode="auto">
          <a:xfrm>
            <a:off x="4127704" y="1406013"/>
            <a:ext cx="1219200" cy="400110"/>
          </a:xfrm>
          <a:prstGeom prst="rect">
            <a:avLst/>
          </a:prstGeom>
          <a:noFill/>
          <a:ln w="9525">
            <a:noFill/>
            <a:miter lim="800000"/>
            <a:headEnd/>
            <a:tailEnd/>
          </a:ln>
        </p:spPr>
        <p:txBody>
          <a:bodyPr wrap="square">
            <a:spAutoFit/>
          </a:bodyPr>
          <a:lstStyle/>
          <a:p>
            <a:r>
              <a:rPr lang="en-US" sz="1000" b="1" i="1" dirty="0"/>
              <a:t>Widgeon grass</a:t>
            </a:r>
          </a:p>
          <a:p>
            <a:r>
              <a:rPr lang="en-US" sz="1000" i="1" dirty="0" err="1"/>
              <a:t>Ruppia</a:t>
            </a:r>
            <a:r>
              <a:rPr lang="en-US" sz="1000" i="1" dirty="0"/>
              <a:t> </a:t>
            </a:r>
            <a:r>
              <a:rPr lang="en-US" sz="1000" i="1" dirty="0" err="1"/>
              <a:t>maritima</a:t>
            </a:r>
            <a:endParaRPr lang="en-US" sz="1000" b="1" i="1" dirty="0"/>
          </a:p>
        </p:txBody>
      </p:sp>
      <p:sp>
        <p:nvSpPr>
          <p:cNvPr id="34" name="TextBox 33"/>
          <p:cNvSpPr txBox="1"/>
          <p:nvPr/>
        </p:nvSpPr>
        <p:spPr>
          <a:xfrm>
            <a:off x="2840602" y="3789428"/>
            <a:ext cx="3293805" cy="2359620"/>
          </a:xfrm>
          <a:prstGeom prst="rect">
            <a:avLst/>
          </a:prstGeom>
          <a:noFill/>
        </p:spPr>
        <p:txBody>
          <a:bodyPr wrap="square">
            <a:spAutoFit/>
          </a:bodyPr>
          <a:lstStyle/>
          <a:p>
            <a:pPr marL="342900" indent="-342900">
              <a:buFont typeface="Arial" panose="020B0604020202020204" pitchFamily="34" charset="0"/>
              <a:buChar char="•"/>
              <a:tabLst>
                <a:tab pos="112713" algn="l"/>
                <a:tab pos="6399213" algn="l"/>
              </a:tabLst>
              <a:defRPr/>
            </a:pPr>
            <a:r>
              <a:rPr lang="en-US" sz="2400" b="1" dirty="0">
                <a:latin typeface="Calibri" panose="020F0502020204030204" pitchFamily="34" charset="0"/>
              </a:rPr>
              <a:t>Critical Conditions</a:t>
            </a:r>
          </a:p>
          <a:p>
            <a:pPr marL="742950" lvl="1" indent="-285750">
              <a:lnSpc>
                <a:spcPct val="90000"/>
              </a:lnSpc>
              <a:spcBef>
                <a:spcPct val="20000"/>
              </a:spcBef>
              <a:spcAft>
                <a:spcPts val="400"/>
              </a:spcAft>
              <a:buClr>
                <a:schemeClr val="accent1">
                  <a:lumMod val="50000"/>
                </a:schemeClr>
              </a:buClr>
              <a:buSzPct val="100000"/>
              <a:buFont typeface="Franklin Gothic Book" pitchFamily="34" charset="0"/>
              <a:buChar char="―"/>
              <a:tabLst>
                <a:tab pos="112713" algn="l"/>
                <a:tab pos="6399213" algn="l"/>
              </a:tabLst>
              <a:defRPr/>
            </a:pPr>
            <a:r>
              <a:rPr lang="en-US" sz="2000" dirty="0"/>
              <a:t>Salinity</a:t>
            </a:r>
          </a:p>
          <a:p>
            <a:pPr marL="742950" lvl="1" indent="-285750">
              <a:lnSpc>
                <a:spcPct val="90000"/>
              </a:lnSpc>
              <a:spcBef>
                <a:spcPct val="20000"/>
              </a:spcBef>
              <a:spcAft>
                <a:spcPts val="400"/>
              </a:spcAft>
              <a:buClr>
                <a:schemeClr val="accent1">
                  <a:lumMod val="50000"/>
                </a:schemeClr>
              </a:buClr>
              <a:buSzPct val="100000"/>
              <a:buFont typeface="Franklin Gothic Book" pitchFamily="34" charset="0"/>
              <a:buChar char="―"/>
              <a:tabLst>
                <a:tab pos="112713" algn="l"/>
                <a:tab pos="6399213" algn="l"/>
              </a:tabLst>
              <a:defRPr/>
            </a:pPr>
            <a:r>
              <a:rPr lang="en-US" sz="2000" dirty="0"/>
              <a:t>Water clarity</a:t>
            </a:r>
          </a:p>
          <a:p>
            <a:pPr marL="742950" lvl="1" indent="-285750">
              <a:lnSpc>
                <a:spcPct val="90000"/>
              </a:lnSpc>
              <a:spcBef>
                <a:spcPct val="20000"/>
              </a:spcBef>
              <a:spcAft>
                <a:spcPts val="400"/>
              </a:spcAft>
              <a:buClr>
                <a:schemeClr val="accent1">
                  <a:lumMod val="50000"/>
                </a:schemeClr>
              </a:buClr>
              <a:buSzPct val="100000"/>
              <a:buFont typeface="Franklin Gothic Book" pitchFamily="34" charset="0"/>
              <a:buChar char="―"/>
              <a:tabLst>
                <a:tab pos="112713" algn="l"/>
                <a:tab pos="6399213" algn="l"/>
              </a:tabLst>
              <a:defRPr/>
            </a:pPr>
            <a:r>
              <a:rPr lang="en-US" sz="2000" dirty="0"/>
              <a:t>Shoreline condition</a:t>
            </a:r>
          </a:p>
          <a:p>
            <a:pPr marL="742950" lvl="1" indent="-285750">
              <a:lnSpc>
                <a:spcPct val="90000"/>
              </a:lnSpc>
              <a:spcBef>
                <a:spcPct val="20000"/>
              </a:spcBef>
              <a:spcAft>
                <a:spcPts val="400"/>
              </a:spcAft>
              <a:buClr>
                <a:schemeClr val="accent1">
                  <a:lumMod val="50000"/>
                </a:schemeClr>
              </a:buClr>
              <a:buSzPct val="100000"/>
              <a:buFont typeface="Franklin Gothic Book" pitchFamily="34" charset="0"/>
              <a:buChar char="―"/>
              <a:tabLst>
                <a:tab pos="112713" algn="l"/>
                <a:tab pos="6399213" algn="l"/>
              </a:tabLst>
              <a:defRPr/>
            </a:pPr>
            <a:r>
              <a:rPr lang="en-US" sz="2000" dirty="0"/>
              <a:t>Epiphytes</a:t>
            </a:r>
          </a:p>
          <a:p>
            <a:pPr marL="742950" lvl="1" indent="-285750">
              <a:lnSpc>
                <a:spcPct val="90000"/>
              </a:lnSpc>
              <a:spcBef>
                <a:spcPct val="20000"/>
              </a:spcBef>
              <a:spcAft>
                <a:spcPts val="400"/>
              </a:spcAft>
              <a:buClr>
                <a:schemeClr val="accent1">
                  <a:lumMod val="50000"/>
                </a:schemeClr>
              </a:buClr>
              <a:buSzPct val="100000"/>
              <a:buFont typeface="Franklin Gothic Book" pitchFamily="34" charset="0"/>
              <a:buChar char="―"/>
              <a:tabLst>
                <a:tab pos="112713" algn="l"/>
                <a:tab pos="6399213" algn="l"/>
              </a:tabLst>
              <a:defRPr/>
            </a:pPr>
            <a:endParaRPr lang="en-US" sz="2000" dirty="0"/>
          </a:p>
        </p:txBody>
      </p:sp>
      <p:sp>
        <p:nvSpPr>
          <p:cNvPr id="29" name="Rectangle 28"/>
          <p:cNvSpPr/>
          <p:nvPr/>
        </p:nvSpPr>
        <p:spPr>
          <a:xfrm>
            <a:off x="5879337" y="3799687"/>
            <a:ext cx="3185653" cy="2687915"/>
          </a:xfrm>
          <a:prstGeom prst="rect">
            <a:avLst/>
          </a:prstGeom>
        </p:spPr>
        <p:txBody>
          <a:bodyPr wrap="square">
            <a:spAutoFit/>
          </a:bodyPr>
          <a:lstStyle/>
          <a:p>
            <a:pPr marL="342900" indent="-342900">
              <a:buFont typeface="Arial" panose="020B0604020202020204" pitchFamily="34" charset="0"/>
              <a:buChar char="•"/>
              <a:tabLst>
                <a:tab pos="112713" algn="l"/>
                <a:tab pos="6399213" algn="l"/>
              </a:tabLst>
              <a:defRPr/>
            </a:pPr>
            <a:r>
              <a:rPr lang="en-US" sz="2400" b="1" dirty="0">
                <a:latin typeface="Calibri" panose="020F0502020204030204" pitchFamily="34" charset="0"/>
              </a:rPr>
              <a:t>Data</a:t>
            </a:r>
          </a:p>
          <a:p>
            <a:pPr marL="742950" lvl="1" indent="-285750">
              <a:lnSpc>
                <a:spcPct val="90000"/>
              </a:lnSpc>
              <a:spcBef>
                <a:spcPct val="20000"/>
              </a:spcBef>
              <a:spcAft>
                <a:spcPts val="400"/>
              </a:spcAft>
              <a:buClr>
                <a:schemeClr val="accent1">
                  <a:lumMod val="50000"/>
                </a:schemeClr>
              </a:buClr>
              <a:buSzPct val="100000"/>
              <a:buFont typeface="Franklin Gothic Book" pitchFamily="34" charset="0"/>
              <a:buChar char="―"/>
              <a:tabLst>
                <a:tab pos="112713" algn="l"/>
                <a:tab pos="6399213" algn="l"/>
              </a:tabLst>
              <a:defRPr/>
            </a:pPr>
            <a:r>
              <a:rPr lang="en-US" sz="2000" dirty="0"/>
              <a:t>SJRWMD, 2000-2011 plus </a:t>
            </a:r>
            <a:r>
              <a:rPr lang="en-US" sz="2000" dirty="0" smtClean="0"/>
              <a:t>2015/16.</a:t>
            </a:r>
            <a:endParaRPr lang="en-US" sz="2000" dirty="0"/>
          </a:p>
          <a:p>
            <a:pPr marL="742950" lvl="1" indent="-285750">
              <a:lnSpc>
                <a:spcPct val="90000"/>
              </a:lnSpc>
              <a:spcBef>
                <a:spcPct val="20000"/>
              </a:spcBef>
              <a:spcAft>
                <a:spcPts val="400"/>
              </a:spcAft>
              <a:buClr>
                <a:schemeClr val="accent1">
                  <a:lumMod val="50000"/>
                </a:schemeClr>
              </a:buClr>
              <a:buSzPct val="100000"/>
              <a:buFont typeface="Franklin Gothic Book" pitchFamily="34" charset="0"/>
              <a:buChar char="―"/>
              <a:tabLst>
                <a:tab pos="112713" algn="l"/>
                <a:tab pos="6399213" algn="l"/>
              </a:tabLst>
              <a:defRPr/>
            </a:pPr>
            <a:r>
              <a:rPr lang="en-US" sz="2000" dirty="0"/>
              <a:t>Transects in LSJR: 152 stations </a:t>
            </a:r>
            <a:r>
              <a:rPr lang="en-US" sz="1400" dirty="0"/>
              <a:t>(2000-11)</a:t>
            </a:r>
            <a:r>
              <a:rPr lang="en-US" sz="2000" dirty="0"/>
              <a:t> 40 stations </a:t>
            </a:r>
            <a:r>
              <a:rPr lang="en-US" sz="1400" dirty="0"/>
              <a:t>(</a:t>
            </a:r>
            <a:r>
              <a:rPr lang="en-US" sz="1400" dirty="0" smtClean="0"/>
              <a:t>2015-2016)</a:t>
            </a:r>
            <a:endParaRPr lang="en-US" sz="1400" dirty="0"/>
          </a:p>
          <a:p>
            <a:pPr marL="742950" lvl="1" indent="-285750">
              <a:lnSpc>
                <a:spcPct val="90000"/>
              </a:lnSpc>
              <a:spcBef>
                <a:spcPct val="20000"/>
              </a:spcBef>
              <a:spcAft>
                <a:spcPts val="400"/>
              </a:spcAft>
              <a:buClr>
                <a:schemeClr val="accent1">
                  <a:lumMod val="50000"/>
                </a:schemeClr>
              </a:buClr>
              <a:buSzPct val="100000"/>
              <a:buFont typeface="Franklin Gothic Book" pitchFamily="34" charset="0"/>
              <a:buChar char="―"/>
              <a:tabLst>
                <a:tab pos="112713" algn="l"/>
                <a:tab pos="6399213" algn="l"/>
              </a:tabLst>
              <a:defRPr/>
            </a:pPr>
            <a:r>
              <a:rPr lang="en-US" sz="2000" dirty="0"/>
              <a:t>Aerial observations </a:t>
            </a:r>
            <a:r>
              <a:rPr lang="en-US" sz="2000" dirty="0" smtClean="0"/>
              <a:t>2008-2016</a:t>
            </a:r>
            <a:endParaRPr lang="en-US" sz="2000" dirty="0"/>
          </a:p>
        </p:txBody>
      </p:sp>
      <p:sp>
        <p:nvSpPr>
          <p:cNvPr id="17" name="TextBox 16"/>
          <p:cNvSpPr txBox="1"/>
          <p:nvPr/>
        </p:nvSpPr>
        <p:spPr>
          <a:xfrm>
            <a:off x="159446" y="6581001"/>
            <a:ext cx="5651419" cy="276999"/>
          </a:xfrm>
          <a:prstGeom prst="rect">
            <a:avLst/>
          </a:prstGeom>
          <a:noFill/>
        </p:spPr>
        <p:txBody>
          <a:bodyPr wrap="square" rtlCol="0">
            <a:spAutoFit/>
          </a:bodyPr>
          <a:lstStyle/>
          <a:p>
            <a:r>
              <a:rPr lang="en-US" sz="1200" i="1" dirty="0"/>
              <a:t>Photos by permission: SJRWMD 1998 Volunteer guide to aquatic plants in the LSJR</a:t>
            </a:r>
          </a:p>
        </p:txBody>
      </p:sp>
    </p:spTree>
    <p:extLst>
      <p:ext uri="{BB962C8B-B14F-4D97-AF65-F5344CB8AC3E}">
        <p14:creationId xmlns:p14="http://schemas.microsoft.com/office/powerpoint/2010/main" val="17951329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p:nvPr>
        </p:nvSpPr>
        <p:spPr>
          <a:xfrm>
            <a:off x="238125" y="240890"/>
            <a:ext cx="8686800" cy="841248"/>
          </a:xfrm>
        </p:spPr>
        <p:txBody>
          <a:bodyPr/>
          <a:lstStyle/>
          <a:p>
            <a:r>
              <a:rPr lang="en-US" dirty="0">
                <a:solidFill>
                  <a:schemeClr val="accent1">
                    <a:lumMod val="75000"/>
                  </a:schemeClr>
                </a:solidFill>
                <a:effectLst>
                  <a:outerShdw blurRad="38100" dist="38100" dir="2700000" algn="tl">
                    <a:srgbClr val="000000">
                      <a:alpha val="43137"/>
                    </a:srgbClr>
                  </a:outerShdw>
                </a:effectLst>
              </a:rPr>
              <a:t>SAV</a:t>
            </a:r>
          </a:p>
        </p:txBody>
      </p:sp>
      <p:pic>
        <p:nvPicPr>
          <p:cNvPr id="1041" name="Picture 17"/>
          <p:cNvPicPr>
            <a:picLocks noChangeAspect="1" noChangeArrowheads="1"/>
          </p:cNvPicPr>
          <p:nvPr/>
        </p:nvPicPr>
        <p:blipFill>
          <a:blip r:embed="rId3" cstate="print"/>
          <a:srcRect/>
          <a:stretch>
            <a:fillRect/>
          </a:stretch>
        </p:blipFill>
        <p:spPr bwMode="auto">
          <a:xfrm>
            <a:off x="420134" y="1257528"/>
            <a:ext cx="3645090" cy="5185625"/>
          </a:xfrm>
          <a:prstGeom prst="rect">
            <a:avLst/>
          </a:prstGeom>
          <a:noFill/>
        </p:spPr>
      </p:pic>
      <p:sp>
        <p:nvSpPr>
          <p:cNvPr id="1046" name="Text Box 5"/>
          <p:cNvSpPr txBox="1">
            <a:spLocks noChangeArrowheads="1"/>
          </p:cNvSpPr>
          <p:nvPr/>
        </p:nvSpPr>
        <p:spPr bwMode="auto">
          <a:xfrm>
            <a:off x="3240558" y="3429000"/>
            <a:ext cx="1112367" cy="28286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err="1">
                <a:ln>
                  <a:noFill/>
                </a:ln>
                <a:solidFill>
                  <a:schemeClr val="tx1"/>
                </a:solidFill>
                <a:effectLst/>
                <a:latin typeface="Calibri" pitchFamily="34" charset="0"/>
                <a:cs typeface="Arial" pitchFamily="34" charset="0"/>
              </a:rPr>
              <a:t>Buckman</a:t>
            </a:r>
            <a:r>
              <a:rPr kumimoji="0" lang="en-US" sz="1100" b="0" i="0" u="none" strike="noStrike" cap="none" normalizeH="0" baseline="0" dirty="0">
                <a:ln>
                  <a:noFill/>
                </a:ln>
                <a:solidFill>
                  <a:schemeClr val="tx1"/>
                </a:solidFill>
                <a:effectLst/>
                <a:latin typeface="Calibri" pitchFamily="34" charset="0"/>
                <a:cs typeface="Arial" pitchFamily="34" charset="0"/>
              </a:rPr>
              <a:t> Bridge</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47" name="Text Box 21"/>
          <p:cNvSpPr txBox="1">
            <a:spLocks noChangeArrowheads="1"/>
          </p:cNvSpPr>
          <p:nvPr/>
        </p:nvSpPr>
        <p:spPr bwMode="auto">
          <a:xfrm>
            <a:off x="933451" y="4055741"/>
            <a:ext cx="1314449" cy="40195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buClrTx/>
              <a:buSzTx/>
              <a:buFontTx/>
              <a:buNone/>
              <a:tabLst/>
            </a:pPr>
            <a:r>
              <a:rPr kumimoji="0" lang="en-US" sz="1100" b="0" i="0" u="none" strike="noStrike" cap="none" normalizeH="0" baseline="0" dirty="0">
                <a:ln>
                  <a:noFill/>
                </a:ln>
                <a:solidFill>
                  <a:schemeClr val="tx1"/>
                </a:solidFill>
                <a:effectLst/>
                <a:latin typeface="Calibri" pitchFamily="34" charset="0"/>
                <a:cs typeface="Arial" pitchFamily="34" charset="0"/>
              </a:rPr>
              <a:t>Doctors Lake</a:t>
            </a:r>
          </a:p>
          <a:p>
            <a:pPr marL="0" marR="0" lvl="0" indent="0" algn="l" defTabSz="914400" rtl="0" eaLnBrk="1" fontAlgn="base" latinLnBrk="0" hangingPunct="1">
              <a:lnSpc>
                <a:spcPct val="100000"/>
              </a:lnSpc>
              <a:spcBef>
                <a:spcPct val="0"/>
              </a:spcBef>
              <a:buClrTx/>
              <a:buSzTx/>
              <a:buFontTx/>
              <a:buNone/>
              <a:tabLst/>
            </a:pPr>
            <a:r>
              <a:rPr kumimoji="0" lang="en-US" sz="1100" b="0" i="0" u="none" strike="noStrike" cap="none" normalizeH="0" baseline="0" dirty="0">
                <a:ln>
                  <a:noFill/>
                </a:ln>
                <a:solidFill>
                  <a:schemeClr val="tx1"/>
                </a:solidFill>
                <a:effectLst/>
                <a:latin typeface="Calibri" pitchFamily="34" charset="0"/>
                <a:cs typeface="Arial" pitchFamily="34" charset="0"/>
              </a:rPr>
              <a:t>Moccasin Slough</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48" name="Text Box 4"/>
          <p:cNvSpPr txBox="1">
            <a:spLocks noChangeArrowheads="1"/>
          </p:cNvSpPr>
          <p:nvPr/>
        </p:nvSpPr>
        <p:spPr bwMode="auto">
          <a:xfrm>
            <a:off x="3048000" y="1152524"/>
            <a:ext cx="1533525" cy="29527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a:ln>
                  <a:noFill/>
                </a:ln>
                <a:solidFill>
                  <a:schemeClr val="tx1"/>
                </a:solidFill>
                <a:effectLst/>
                <a:latin typeface="Calibri" pitchFamily="34" charset="0"/>
                <a:cs typeface="Arial" pitchFamily="34" charset="0"/>
              </a:rPr>
              <a:t>Fuller Warren Bridge</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49" name="Text Box 19"/>
          <p:cNvSpPr txBox="1">
            <a:spLocks noChangeArrowheads="1"/>
          </p:cNvSpPr>
          <p:nvPr/>
        </p:nvSpPr>
        <p:spPr bwMode="auto">
          <a:xfrm>
            <a:off x="3375881" y="2362200"/>
            <a:ext cx="624619" cy="23653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err="1">
                <a:ln>
                  <a:noFill/>
                </a:ln>
                <a:solidFill>
                  <a:schemeClr val="tx1"/>
                </a:solidFill>
                <a:effectLst/>
                <a:latin typeface="Calibri" pitchFamily="34" charset="0"/>
                <a:cs typeface="Arial" pitchFamily="34" charset="0"/>
              </a:rPr>
              <a:t>Bolles</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50" name="Text Box 6"/>
          <p:cNvSpPr txBox="1">
            <a:spLocks noChangeArrowheads="1"/>
          </p:cNvSpPr>
          <p:nvPr/>
        </p:nvSpPr>
        <p:spPr bwMode="auto">
          <a:xfrm>
            <a:off x="2687638" y="5900738"/>
            <a:ext cx="1143000" cy="28098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a:ln>
                  <a:noFill/>
                </a:ln>
                <a:solidFill>
                  <a:schemeClr val="tx1"/>
                </a:solidFill>
                <a:effectLst/>
                <a:latin typeface="Calibri" pitchFamily="34" charset="0"/>
                <a:cs typeface="Arial" pitchFamily="34" charset="0"/>
              </a:rPr>
              <a:t>Hallows Cove</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44" name="TextBox 43"/>
          <p:cNvSpPr txBox="1"/>
          <p:nvPr/>
        </p:nvSpPr>
        <p:spPr>
          <a:xfrm>
            <a:off x="4065224" y="1873829"/>
            <a:ext cx="1314450" cy="830997"/>
          </a:xfrm>
          <a:prstGeom prst="rect">
            <a:avLst/>
          </a:prstGeom>
          <a:solidFill>
            <a:srgbClr val="92D050"/>
          </a:solidFill>
          <a:ln>
            <a:solidFill>
              <a:schemeClr val="accent1"/>
            </a:solidFill>
          </a:ln>
        </p:spPr>
        <p:txBody>
          <a:bodyPr wrap="square" rtlCol="0">
            <a:spAutoFit/>
          </a:bodyPr>
          <a:lstStyle/>
          <a:p>
            <a:r>
              <a:rPr lang="en-US" sz="1200" i="1" dirty="0">
                <a:latin typeface="Times New Roman" pitchFamily="18" charset="0"/>
                <a:cs typeface="Times New Roman" pitchFamily="18" charset="0"/>
              </a:rPr>
              <a:t>Tape Grass</a:t>
            </a:r>
          </a:p>
          <a:p>
            <a:r>
              <a:rPr lang="en-US" sz="1200" i="1" dirty="0">
                <a:latin typeface="Times New Roman" pitchFamily="18" charset="0"/>
                <a:cs typeface="Times New Roman" pitchFamily="18" charset="0"/>
              </a:rPr>
              <a:t>Widgeon grass</a:t>
            </a:r>
          </a:p>
          <a:p>
            <a:r>
              <a:rPr lang="en-US" sz="1200" i="1" dirty="0">
                <a:latin typeface="Times New Roman" pitchFamily="18" charset="0"/>
                <a:cs typeface="Times New Roman" pitchFamily="18" charset="0"/>
              </a:rPr>
              <a:t>Horned pondweed</a:t>
            </a:r>
          </a:p>
          <a:p>
            <a:r>
              <a:rPr lang="en-US" sz="1200" i="1" dirty="0">
                <a:latin typeface="Times New Roman" pitchFamily="18" charset="0"/>
                <a:cs typeface="Times New Roman" pitchFamily="18" charset="0"/>
              </a:rPr>
              <a:t>Water naiad</a:t>
            </a:r>
          </a:p>
        </p:txBody>
      </p:sp>
      <p:sp>
        <p:nvSpPr>
          <p:cNvPr id="45" name="TextBox 44"/>
          <p:cNvSpPr txBox="1"/>
          <p:nvPr/>
        </p:nvSpPr>
        <p:spPr>
          <a:xfrm>
            <a:off x="3835952" y="4457700"/>
            <a:ext cx="1114425" cy="646331"/>
          </a:xfrm>
          <a:prstGeom prst="rect">
            <a:avLst/>
          </a:prstGeom>
          <a:solidFill>
            <a:srgbClr val="92D050"/>
          </a:solidFill>
          <a:ln>
            <a:solidFill>
              <a:schemeClr val="accent1"/>
            </a:solidFill>
          </a:ln>
        </p:spPr>
        <p:txBody>
          <a:bodyPr wrap="square" rtlCol="0">
            <a:spAutoFit/>
          </a:bodyPr>
          <a:lstStyle/>
          <a:p>
            <a:r>
              <a:rPr lang="en-US" sz="1200" i="1" dirty="0">
                <a:latin typeface="Times New Roman" pitchFamily="18" charset="0"/>
                <a:cs typeface="Times New Roman" pitchFamily="18" charset="0"/>
              </a:rPr>
              <a:t>Tape grass</a:t>
            </a:r>
          </a:p>
          <a:p>
            <a:r>
              <a:rPr lang="en-US" sz="1200" i="1" dirty="0">
                <a:latin typeface="Times New Roman" pitchFamily="18" charset="0"/>
                <a:cs typeface="Times New Roman" pitchFamily="18" charset="0"/>
              </a:rPr>
              <a:t>Widgeon grass</a:t>
            </a:r>
          </a:p>
          <a:p>
            <a:r>
              <a:rPr lang="en-US" sz="1200" i="1" dirty="0">
                <a:latin typeface="Times New Roman" pitchFamily="18" charset="0"/>
                <a:cs typeface="Times New Roman" pitchFamily="18" charset="0"/>
              </a:rPr>
              <a:t>Water naiad</a:t>
            </a:r>
          </a:p>
        </p:txBody>
      </p:sp>
      <p:pic>
        <p:nvPicPr>
          <p:cNvPr id="4" name="Picture 3"/>
          <p:cNvPicPr>
            <a:picLocks noChangeAspect="1"/>
          </p:cNvPicPr>
          <p:nvPr/>
        </p:nvPicPr>
        <p:blipFill>
          <a:blip r:embed="rId4"/>
          <a:stretch>
            <a:fillRect/>
          </a:stretch>
        </p:blipFill>
        <p:spPr>
          <a:xfrm>
            <a:off x="5166801" y="-3914"/>
            <a:ext cx="3505504" cy="1700931"/>
          </a:xfrm>
          <a:prstGeom prst="rect">
            <a:avLst/>
          </a:prstGeom>
        </p:spPr>
      </p:pic>
      <p:pic>
        <p:nvPicPr>
          <p:cNvPr id="5" name="Picture 4"/>
          <p:cNvPicPr>
            <a:picLocks noChangeAspect="1"/>
          </p:cNvPicPr>
          <p:nvPr/>
        </p:nvPicPr>
        <p:blipFill>
          <a:blip r:embed="rId5"/>
          <a:stretch>
            <a:fillRect/>
          </a:stretch>
        </p:blipFill>
        <p:spPr>
          <a:xfrm>
            <a:off x="5485316" y="1679319"/>
            <a:ext cx="3535986" cy="1969179"/>
          </a:xfrm>
          <a:prstGeom prst="rect">
            <a:avLst/>
          </a:prstGeom>
        </p:spPr>
      </p:pic>
      <p:pic>
        <p:nvPicPr>
          <p:cNvPr id="6" name="Picture 5"/>
          <p:cNvPicPr>
            <a:picLocks noChangeAspect="1"/>
          </p:cNvPicPr>
          <p:nvPr/>
        </p:nvPicPr>
        <p:blipFill>
          <a:blip r:embed="rId6"/>
          <a:stretch>
            <a:fillRect/>
          </a:stretch>
        </p:blipFill>
        <p:spPr>
          <a:xfrm>
            <a:off x="5166801" y="3603368"/>
            <a:ext cx="3505504" cy="1725318"/>
          </a:xfrm>
          <a:prstGeom prst="rect">
            <a:avLst/>
          </a:prstGeom>
        </p:spPr>
      </p:pic>
      <p:pic>
        <p:nvPicPr>
          <p:cNvPr id="7" name="Picture 6"/>
          <p:cNvPicPr>
            <a:picLocks noChangeAspect="1"/>
          </p:cNvPicPr>
          <p:nvPr/>
        </p:nvPicPr>
        <p:blipFill>
          <a:blip r:embed="rId7"/>
          <a:stretch>
            <a:fillRect/>
          </a:stretch>
        </p:blipFill>
        <p:spPr>
          <a:xfrm>
            <a:off x="5480738" y="5319066"/>
            <a:ext cx="3481118" cy="1725318"/>
          </a:xfrm>
          <a:prstGeom prst="rect">
            <a:avLst/>
          </a:prstGeom>
        </p:spPr>
      </p:pic>
      <p:pic>
        <p:nvPicPr>
          <p:cNvPr id="8" name="Picture 7"/>
          <p:cNvPicPr>
            <a:picLocks noChangeAspect="1"/>
          </p:cNvPicPr>
          <p:nvPr/>
        </p:nvPicPr>
        <p:blipFill>
          <a:blip r:embed="rId8"/>
          <a:stretch>
            <a:fillRect/>
          </a:stretch>
        </p:blipFill>
        <p:spPr>
          <a:xfrm>
            <a:off x="4075715" y="583825"/>
            <a:ext cx="5017443" cy="2584928"/>
          </a:xfrm>
          <a:prstGeom prst="rect">
            <a:avLst/>
          </a:prstGeom>
        </p:spPr>
      </p:pic>
      <p:pic>
        <p:nvPicPr>
          <p:cNvPr id="9" name="Picture 8"/>
          <p:cNvPicPr>
            <a:picLocks noChangeAspect="1"/>
          </p:cNvPicPr>
          <p:nvPr/>
        </p:nvPicPr>
        <p:blipFill>
          <a:blip r:embed="rId9"/>
          <a:stretch>
            <a:fillRect/>
          </a:stretch>
        </p:blipFill>
        <p:spPr>
          <a:xfrm>
            <a:off x="3946775" y="3668087"/>
            <a:ext cx="5078408" cy="2572735"/>
          </a:xfrm>
          <a:prstGeom prst="rect">
            <a:avLst/>
          </a:prstGeom>
        </p:spPr>
      </p:pic>
    </p:spTree>
    <p:extLst>
      <p:ext uri="{BB962C8B-B14F-4D97-AF65-F5344CB8AC3E}">
        <p14:creationId xmlns:p14="http://schemas.microsoft.com/office/powerpoint/2010/main" val="179513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p:nvPr>
        </p:nvSpPr>
        <p:spPr>
          <a:xfrm>
            <a:off x="238125" y="240890"/>
            <a:ext cx="8686800" cy="841248"/>
          </a:xfrm>
        </p:spPr>
        <p:txBody>
          <a:bodyPr/>
          <a:lstStyle/>
          <a:p>
            <a:r>
              <a:rPr lang="en-US" dirty="0">
                <a:solidFill>
                  <a:schemeClr val="accent1">
                    <a:lumMod val="75000"/>
                  </a:schemeClr>
                </a:solidFill>
                <a:effectLst>
                  <a:outerShdw blurRad="38100" dist="38100" dir="2700000" algn="tl">
                    <a:srgbClr val="000000">
                      <a:alpha val="43137"/>
                    </a:srgbClr>
                  </a:outerShdw>
                </a:effectLst>
              </a:rPr>
              <a:t>SAV</a:t>
            </a:r>
          </a:p>
        </p:txBody>
      </p:sp>
      <p:sp>
        <p:nvSpPr>
          <p:cNvPr id="14" name="Content Placeholder 13"/>
          <p:cNvSpPr>
            <a:spLocks noGrp="1"/>
          </p:cNvSpPr>
          <p:nvPr>
            <p:ph sz="half" idx="1"/>
          </p:nvPr>
        </p:nvSpPr>
        <p:spPr>
          <a:xfrm>
            <a:off x="226142" y="1197076"/>
            <a:ext cx="8681884" cy="4724400"/>
          </a:xfrm>
        </p:spPr>
        <p:txBody>
          <a:bodyPr/>
          <a:lstStyle/>
          <a:p>
            <a:pPr>
              <a:buClrTx/>
              <a:buSzPct val="100000"/>
              <a:buFont typeface="Arial" pitchFamily="34" charset="0"/>
              <a:buChar char="•"/>
            </a:pPr>
            <a:r>
              <a:rPr lang="en-US" sz="3200" dirty="0">
                <a:solidFill>
                  <a:schemeClr val="tx1"/>
                </a:solidFill>
                <a:latin typeface="Calibri" panose="020F0502020204030204" pitchFamily="34" charset="0"/>
              </a:rPr>
              <a:t>Summary</a:t>
            </a:r>
          </a:p>
          <a:p>
            <a:pPr marL="628650" lvl="1" indent="-342900">
              <a:spcAft>
                <a:spcPts val="400"/>
              </a:spcAft>
              <a:buClrTx/>
              <a:buSzPct val="100000"/>
              <a:buFont typeface="Courier New" pitchFamily="49" charset="0"/>
              <a:buChar char="o"/>
              <a:tabLst>
                <a:tab pos="112713" algn="l"/>
                <a:tab pos="6399213" algn="l"/>
              </a:tabLst>
              <a:defRPr/>
            </a:pPr>
            <a:r>
              <a:rPr lang="en-US" dirty="0">
                <a:solidFill>
                  <a:schemeClr val="tx1"/>
                </a:solidFill>
                <a:latin typeface="Calibri" panose="020F0502020204030204" pitchFamily="34" charset="0"/>
              </a:rPr>
              <a:t>Highly variable over time due to weather and other factors</a:t>
            </a:r>
          </a:p>
          <a:p>
            <a:pPr marL="628650" lvl="1" indent="-342900">
              <a:spcAft>
                <a:spcPts val="400"/>
              </a:spcAft>
              <a:buClrTx/>
              <a:buSzPct val="100000"/>
              <a:buFont typeface="Courier New" pitchFamily="49" charset="0"/>
              <a:buChar char="o"/>
              <a:tabLst>
                <a:tab pos="112713" algn="l"/>
                <a:tab pos="6399213" algn="l"/>
              </a:tabLst>
              <a:defRPr/>
            </a:pPr>
            <a:r>
              <a:rPr lang="en-US" dirty="0">
                <a:solidFill>
                  <a:schemeClr val="tx1"/>
                </a:solidFill>
                <a:latin typeface="Calibri" panose="020F0502020204030204" pitchFamily="34" charset="0"/>
              </a:rPr>
              <a:t>Decline in grass bed </a:t>
            </a:r>
            <a:r>
              <a:rPr lang="en-US" dirty="0" smtClean="0">
                <a:solidFill>
                  <a:schemeClr val="tx1"/>
                </a:solidFill>
                <a:latin typeface="Calibri" panose="020F0502020204030204" pitchFamily="34" charset="0"/>
              </a:rPr>
              <a:t>coverage northern section</a:t>
            </a:r>
            <a:endParaRPr lang="en-US" dirty="0">
              <a:solidFill>
                <a:schemeClr val="tx1"/>
              </a:solidFill>
              <a:latin typeface="Calibri" panose="020F0502020204030204" pitchFamily="34" charset="0"/>
            </a:endParaRPr>
          </a:p>
          <a:p>
            <a:pPr marL="628650" lvl="1" indent="-342900">
              <a:spcAft>
                <a:spcPts val="400"/>
              </a:spcAft>
              <a:buClrTx/>
              <a:buSzPct val="100000"/>
              <a:buFont typeface="Courier New" pitchFamily="49" charset="0"/>
              <a:buChar char="o"/>
              <a:tabLst>
                <a:tab pos="112713" algn="l"/>
                <a:tab pos="6399213" algn="l"/>
              </a:tabLst>
              <a:defRPr/>
            </a:pPr>
            <a:r>
              <a:rPr lang="en-US" dirty="0" smtClean="0">
                <a:solidFill>
                  <a:schemeClr val="tx1"/>
                </a:solidFill>
                <a:latin typeface="Calibri" panose="020F0502020204030204" pitchFamily="34" charset="0"/>
              </a:rPr>
              <a:t>End of </a:t>
            </a:r>
            <a:r>
              <a:rPr lang="en-US" dirty="0">
                <a:solidFill>
                  <a:schemeClr val="tx1"/>
                </a:solidFill>
                <a:latin typeface="Calibri" panose="020F0502020204030204" pitchFamily="34" charset="0"/>
              </a:rPr>
              <a:t>monitoring in 2011 limits understanding of SAV dynamics at a critical time</a:t>
            </a:r>
          </a:p>
          <a:p>
            <a:pPr marL="628650" lvl="1" indent="-342900">
              <a:spcAft>
                <a:spcPts val="400"/>
              </a:spcAft>
              <a:buClrTx/>
              <a:buSzPct val="100000"/>
              <a:buFont typeface="Courier New" pitchFamily="49" charset="0"/>
              <a:buChar char="o"/>
              <a:tabLst>
                <a:tab pos="112713" algn="l"/>
                <a:tab pos="6399213" algn="l"/>
              </a:tabLst>
              <a:defRPr/>
            </a:pPr>
            <a:r>
              <a:rPr lang="en-US" dirty="0">
                <a:solidFill>
                  <a:schemeClr val="tx1"/>
                </a:solidFill>
                <a:latin typeface="Calibri" panose="020F0502020204030204" pitchFamily="34" charset="0"/>
              </a:rPr>
              <a:t>Limited monitoring in </a:t>
            </a:r>
            <a:r>
              <a:rPr lang="en-US" dirty="0" smtClean="0">
                <a:solidFill>
                  <a:schemeClr val="tx1"/>
                </a:solidFill>
                <a:latin typeface="Calibri" panose="020F0502020204030204" pitchFamily="34" charset="0"/>
              </a:rPr>
              <a:t>2015/16</a:t>
            </a:r>
            <a:endParaRPr lang="en-US" dirty="0">
              <a:solidFill>
                <a:schemeClr val="tx1"/>
              </a:solidFill>
              <a:latin typeface="Calibri" panose="020F0502020204030204" pitchFamily="34"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4059444854"/>
              </p:ext>
            </p:extLst>
          </p:nvPr>
        </p:nvGraphicFramePr>
        <p:xfrm>
          <a:off x="422274" y="4833089"/>
          <a:ext cx="8318501" cy="1203325"/>
        </p:xfrm>
        <a:graphic>
          <a:graphicData uri="http://schemas.openxmlformats.org/drawingml/2006/table">
            <a:tbl>
              <a:tblPr>
                <a:tableStyleId>{69CF1AB2-1976-4502-BF36-3FF5EA218861}</a:tableStyleId>
              </a:tblPr>
              <a:tblGrid>
                <a:gridCol w="3124487">
                  <a:extLst>
                    <a:ext uri="{9D8B030D-6E8A-4147-A177-3AD203B41FA5}">
                      <a16:colId xmlns:a16="http://schemas.microsoft.com/office/drawing/2014/main" val="20000"/>
                    </a:ext>
                  </a:extLst>
                </a:gridCol>
                <a:gridCol w="2096955">
                  <a:extLst>
                    <a:ext uri="{9D8B030D-6E8A-4147-A177-3AD203B41FA5}">
                      <a16:colId xmlns:a16="http://schemas.microsoft.com/office/drawing/2014/main" val="20001"/>
                    </a:ext>
                  </a:extLst>
                </a:gridCol>
                <a:gridCol w="3097059">
                  <a:extLst>
                    <a:ext uri="{9D8B030D-6E8A-4147-A177-3AD203B41FA5}">
                      <a16:colId xmlns:a16="http://schemas.microsoft.com/office/drawing/2014/main" val="20002"/>
                    </a:ext>
                  </a:extLst>
                </a:gridCol>
              </a:tblGrid>
              <a:tr h="421527">
                <a:tc>
                  <a:txBody>
                    <a:bodyPr/>
                    <a:lstStyle/>
                    <a:p>
                      <a:pPr marL="11430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2000" b="1" u="none" strike="noStrike" cap="none" normalizeH="0" baseline="0" dirty="0">
                          <a:ln>
                            <a:noFill/>
                          </a:ln>
                          <a:solidFill>
                            <a:schemeClr val="bg1"/>
                          </a:solidFill>
                          <a:effectLst>
                            <a:outerShdw blurRad="38100" dist="38100" dir="2700000" algn="tl">
                              <a:srgbClr val="000000">
                                <a:alpha val="43137"/>
                              </a:srgbClr>
                            </a:outerShdw>
                          </a:effectLst>
                        </a:rPr>
                        <a:t>INDICATOR</a:t>
                      </a:r>
                      <a:endParaRPr kumimoji="0" 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mn-lt"/>
                        <a:ea typeface="Calibri" pitchFamily="34" charset="0"/>
                        <a:cs typeface="Times New Roman" pitchFamily="18" charset="0"/>
                      </a:endParaRPr>
                    </a:p>
                  </a:txBody>
                  <a:tcPr marL="62744" marR="62744" marT="0" marB="0" anchor="ctr" horzOverflow="overflow">
                    <a:solidFill>
                      <a:schemeClr val="accent1">
                        <a:lumMod val="75000"/>
                      </a:schemeClr>
                    </a:solidFill>
                  </a:tcPr>
                </a:tc>
                <a:tc>
                  <a:txBody>
                    <a:bodyPr/>
                    <a:lstStyle/>
                    <a:p>
                      <a:pPr marL="0" marR="0" lvl="0" indent="0" algn="ctr" defTabSz="912813" rtl="0" eaLnBrk="1" fontAlgn="base" latinLnBrk="0" hangingPunct="1">
                        <a:lnSpc>
                          <a:spcPct val="115000"/>
                        </a:lnSpc>
                        <a:spcBef>
                          <a:spcPct val="0"/>
                        </a:spcBef>
                        <a:spcAft>
                          <a:spcPct val="0"/>
                        </a:spcAft>
                        <a:buClrTx/>
                        <a:buSzTx/>
                        <a:buFontTx/>
                        <a:buNone/>
                        <a:tabLst>
                          <a:tab pos="914400" algn="l"/>
                        </a:tabLst>
                      </a:pPr>
                      <a:r>
                        <a:rPr kumimoji="0" lang="en-US" sz="2000" b="1" u="none" strike="noStrike" cap="none" normalizeH="0" baseline="0" dirty="0">
                          <a:ln>
                            <a:noFill/>
                          </a:ln>
                          <a:solidFill>
                            <a:schemeClr val="bg1"/>
                          </a:solidFill>
                          <a:effectLst>
                            <a:outerShdw blurRad="38100" dist="38100" dir="2700000" algn="tl">
                              <a:srgbClr val="000000">
                                <a:alpha val="43137"/>
                              </a:srgbClr>
                            </a:outerShdw>
                          </a:effectLst>
                        </a:rPr>
                        <a:t>STATUS</a:t>
                      </a:r>
                      <a:endParaRPr kumimoji="0" 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mn-lt"/>
                        <a:ea typeface="Calibri" pitchFamily="34" charset="0"/>
                        <a:cs typeface="Times New Roman" pitchFamily="18" charset="0"/>
                      </a:endParaRPr>
                    </a:p>
                  </a:txBody>
                  <a:tcPr marL="62744" marR="62744" marT="0" marB="0" anchor="ctr" horzOverflow="overflow">
                    <a:solidFill>
                      <a:schemeClr val="accent1">
                        <a:lumMod val="75000"/>
                      </a:schemeClr>
                    </a:solidFill>
                  </a:tcPr>
                </a:tc>
                <a:tc>
                  <a:txBody>
                    <a:bodyPr/>
                    <a:lstStyle/>
                    <a:p>
                      <a:pPr marL="0" marR="0" lvl="0" indent="0" algn="ctr" defTabSz="912813" rtl="0" eaLnBrk="1" fontAlgn="base" latinLnBrk="0" hangingPunct="1">
                        <a:lnSpc>
                          <a:spcPct val="115000"/>
                        </a:lnSpc>
                        <a:spcBef>
                          <a:spcPct val="0"/>
                        </a:spcBef>
                        <a:spcAft>
                          <a:spcPct val="0"/>
                        </a:spcAft>
                        <a:buClrTx/>
                        <a:buSzTx/>
                        <a:buFontTx/>
                        <a:buNone/>
                        <a:tabLst>
                          <a:tab pos="914400" algn="l"/>
                        </a:tabLst>
                      </a:pPr>
                      <a:r>
                        <a:rPr kumimoji="0" lang="en-US" sz="2000" b="1" u="none" strike="noStrike" cap="none" normalizeH="0" baseline="0" dirty="0">
                          <a:ln>
                            <a:noFill/>
                          </a:ln>
                          <a:solidFill>
                            <a:schemeClr val="bg1"/>
                          </a:solidFill>
                          <a:effectLst>
                            <a:outerShdw blurRad="38100" dist="38100" dir="2700000" algn="tl">
                              <a:srgbClr val="000000">
                                <a:alpha val="43137"/>
                              </a:srgbClr>
                            </a:outerShdw>
                          </a:effectLst>
                        </a:rPr>
                        <a:t>TREND</a:t>
                      </a:r>
                      <a:endParaRPr kumimoji="0" 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mn-lt"/>
                        <a:ea typeface="Calibri" pitchFamily="34" charset="0"/>
                        <a:cs typeface="Times New Roman" pitchFamily="18" charset="0"/>
                      </a:endParaRPr>
                    </a:p>
                  </a:txBody>
                  <a:tcPr marL="62744" marR="62744" marT="0" marB="0" anchor="ctr" horzOverflow="overflow">
                    <a:solidFill>
                      <a:schemeClr val="accent1">
                        <a:lumMod val="75000"/>
                      </a:schemeClr>
                    </a:solidFill>
                  </a:tcPr>
                </a:tc>
                <a:extLst>
                  <a:ext uri="{0D108BD9-81ED-4DB2-BD59-A6C34878D82A}">
                    <a16:rowId xmlns:a16="http://schemas.microsoft.com/office/drawing/2014/main" val="10000"/>
                  </a:ext>
                </a:extLst>
              </a:tr>
              <a:tr h="781798">
                <a:tc>
                  <a:txBody>
                    <a:bodyPr/>
                    <a:lstStyle/>
                    <a:p>
                      <a:pPr marL="114300" marR="0" algn="ctr">
                        <a:lnSpc>
                          <a:spcPct val="115000"/>
                        </a:lnSpc>
                        <a:spcBef>
                          <a:spcPts val="0"/>
                        </a:spcBef>
                        <a:spcAft>
                          <a:spcPts val="0"/>
                        </a:spcAft>
                        <a:tabLst>
                          <a:tab pos="914400" algn="l"/>
                        </a:tabLst>
                      </a:pPr>
                      <a:r>
                        <a:rPr lang="en-US" sz="1800" dirty="0"/>
                        <a:t>Submerged Aquatic Vegetation</a:t>
                      </a:r>
                      <a:endParaRPr lang="en-US" sz="1800" dirty="0">
                        <a:solidFill>
                          <a:schemeClr val="bg1"/>
                        </a:solidFill>
                        <a:latin typeface="Calibri"/>
                        <a:ea typeface="Calibri"/>
                        <a:cs typeface="Times New Roman"/>
                      </a:endParaRPr>
                    </a:p>
                  </a:txBody>
                  <a:tcPr marL="62744" marR="62744" marT="0" marB="0" anchor="ctr">
                    <a:solidFill>
                      <a:schemeClr val="bg1">
                        <a:lumMod val="95000"/>
                      </a:schemeClr>
                    </a:solidFill>
                  </a:tcPr>
                </a:tc>
                <a:tc>
                  <a:txBody>
                    <a:bodyPr/>
                    <a:lstStyle/>
                    <a:p>
                      <a:pPr marL="0" marR="0" algn="ctr">
                        <a:lnSpc>
                          <a:spcPct val="115000"/>
                        </a:lnSpc>
                        <a:spcBef>
                          <a:spcPts val="0"/>
                        </a:spcBef>
                        <a:spcAft>
                          <a:spcPts val="0"/>
                        </a:spcAft>
                        <a:tabLst>
                          <a:tab pos="914400" algn="l"/>
                        </a:tabLst>
                      </a:pPr>
                      <a:r>
                        <a:rPr lang="en-US" sz="1800" dirty="0" smtClean="0">
                          <a:solidFill>
                            <a:schemeClr val="tx1"/>
                          </a:solidFill>
                        </a:rPr>
                        <a:t>Unsatisfactory</a:t>
                      </a:r>
                    </a:p>
                    <a:p>
                      <a:pPr marL="0" marR="0" algn="ctr">
                        <a:lnSpc>
                          <a:spcPct val="115000"/>
                        </a:lnSpc>
                        <a:spcBef>
                          <a:spcPts val="0"/>
                        </a:spcBef>
                        <a:spcAft>
                          <a:spcPts val="0"/>
                        </a:spcAft>
                        <a:tabLst>
                          <a:tab pos="914400" algn="l"/>
                        </a:tabLst>
                      </a:pPr>
                      <a:r>
                        <a:rPr lang="en-US" sz="1800" dirty="0" smtClean="0">
                          <a:solidFill>
                            <a:schemeClr val="tx1"/>
                          </a:solidFill>
                        </a:rPr>
                        <a:t>Impacts</a:t>
                      </a:r>
                      <a:r>
                        <a:rPr lang="en-US" sz="1800" baseline="0" dirty="0" smtClean="0">
                          <a:solidFill>
                            <a:schemeClr val="tx1"/>
                          </a:solidFill>
                        </a:rPr>
                        <a:t> increasing</a:t>
                      </a:r>
                      <a:endParaRPr lang="en-US" sz="1800" dirty="0">
                        <a:solidFill>
                          <a:schemeClr val="tx1"/>
                        </a:solidFill>
                      </a:endParaRPr>
                    </a:p>
                  </a:txBody>
                  <a:tcPr marL="62744" marR="62744" marT="0" marB="0" anchor="ctr">
                    <a:solidFill>
                      <a:schemeClr val="bg1">
                        <a:lumMod val="95000"/>
                      </a:schemeClr>
                    </a:solidFill>
                  </a:tcPr>
                </a:tc>
                <a:tc>
                  <a:txBody>
                    <a:bodyPr/>
                    <a:lstStyle/>
                    <a:p>
                      <a:pPr marL="0" marR="0" algn="ctr">
                        <a:lnSpc>
                          <a:spcPct val="115000"/>
                        </a:lnSpc>
                        <a:spcBef>
                          <a:spcPts val="0"/>
                        </a:spcBef>
                        <a:spcAft>
                          <a:spcPts val="0"/>
                        </a:spcAft>
                        <a:tabLst>
                          <a:tab pos="914400" algn="l"/>
                        </a:tabLst>
                      </a:pPr>
                      <a:r>
                        <a:rPr lang="en-US" sz="1800" dirty="0"/>
                        <a:t>Conditions worsening</a:t>
                      </a:r>
                      <a:endParaRPr lang="en-US" sz="1800" dirty="0">
                        <a:solidFill>
                          <a:schemeClr val="bg1"/>
                        </a:solidFill>
                        <a:latin typeface="Calibri"/>
                        <a:ea typeface="Calibri"/>
                        <a:cs typeface="Times New Roman"/>
                      </a:endParaRPr>
                    </a:p>
                  </a:txBody>
                  <a:tcPr marL="62744" marR="62744" marT="0" marB="0" anchor="ctr">
                    <a:solidFill>
                      <a:schemeClr val="bg1">
                        <a:lumMod val="95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951329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8233" y="4261452"/>
            <a:ext cx="2417216" cy="2514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Placeholder 15"/>
          <p:cNvSpPr>
            <a:spLocks noGrp="1"/>
          </p:cNvSpPr>
          <p:nvPr>
            <p:ph type="body" idx="4294967295"/>
          </p:nvPr>
        </p:nvSpPr>
        <p:spPr>
          <a:xfrm>
            <a:off x="0" y="1047186"/>
            <a:ext cx="4482192" cy="3581971"/>
          </a:xfrm>
        </p:spPr>
        <p:txBody>
          <a:bodyPr>
            <a:normAutofit/>
          </a:bodyPr>
          <a:lstStyle/>
          <a:p>
            <a:pPr lvl="0">
              <a:buClr>
                <a:schemeClr val="accent1">
                  <a:lumMod val="50000"/>
                </a:schemeClr>
              </a:buClr>
              <a:buSzPct val="100000"/>
              <a:buFont typeface="Arial" pitchFamily="34" charset="0"/>
              <a:buChar char="•"/>
            </a:pPr>
            <a:r>
              <a:rPr lang="en-US" b="1" dirty="0">
                <a:solidFill>
                  <a:schemeClr val="tx1"/>
                </a:solidFill>
                <a:latin typeface="Calibri" panose="020F0502020204030204" pitchFamily="34" charset="0"/>
              </a:rPr>
              <a:t>Significance</a:t>
            </a:r>
          </a:p>
          <a:p>
            <a:pPr lvl="1">
              <a:lnSpc>
                <a:spcPct val="90000"/>
              </a:lnSpc>
              <a:buClr>
                <a:schemeClr val="accent1">
                  <a:lumMod val="50000"/>
                </a:schemeClr>
              </a:buClr>
              <a:buSzPct val="100000"/>
              <a:buFont typeface="Franklin Gothic Book" pitchFamily="34" charset="0"/>
              <a:buChar char="―"/>
            </a:pPr>
            <a:r>
              <a:rPr lang="en-US" sz="2700" dirty="0">
                <a:solidFill>
                  <a:schemeClr val="tx1"/>
                </a:solidFill>
                <a:latin typeface="Calibri" panose="020F0502020204030204" pitchFamily="34" charset="0"/>
              </a:rPr>
              <a:t>Nurseries</a:t>
            </a:r>
          </a:p>
          <a:p>
            <a:pPr lvl="1">
              <a:lnSpc>
                <a:spcPct val="90000"/>
              </a:lnSpc>
              <a:buClr>
                <a:schemeClr val="accent1">
                  <a:lumMod val="50000"/>
                </a:schemeClr>
              </a:buClr>
              <a:buSzPct val="100000"/>
              <a:buFont typeface="Franklin Gothic Book" pitchFamily="34" charset="0"/>
              <a:buChar char="―"/>
            </a:pPr>
            <a:r>
              <a:rPr lang="en-US" sz="2700" dirty="0">
                <a:solidFill>
                  <a:schemeClr val="tx1"/>
                </a:solidFill>
                <a:latin typeface="Calibri" panose="020F0502020204030204" pitchFamily="34" charset="0"/>
              </a:rPr>
              <a:t>Habitat</a:t>
            </a:r>
          </a:p>
          <a:p>
            <a:pPr lvl="1">
              <a:lnSpc>
                <a:spcPct val="90000"/>
              </a:lnSpc>
              <a:buClr>
                <a:schemeClr val="accent1">
                  <a:lumMod val="50000"/>
                </a:schemeClr>
              </a:buClr>
              <a:buSzPct val="100000"/>
              <a:buFont typeface="Franklin Gothic Book" pitchFamily="34" charset="0"/>
              <a:buChar char="―"/>
            </a:pPr>
            <a:r>
              <a:rPr lang="en-US" sz="2700" dirty="0">
                <a:solidFill>
                  <a:schemeClr val="tx1"/>
                </a:solidFill>
                <a:latin typeface="Calibri" panose="020F0502020204030204" pitchFamily="34" charset="0"/>
              </a:rPr>
              <a:t>Food </a:t>
            </a:r>
          </a:p>
          <a:p>
            <a:pPr lvl="1">
              <a:lnSpc>
                <a:spcPct val="90000"/>
              </a:lnSpc>
              <a:buClr>
                <a:schemeClr val="accent1">
                  <a:lumMod val="50000"/>
                </a:schemeClr>
              </a:buClr>
              <a:buSzPct val="100000"/>
              <a:buFont typeface="Franklin Gothic Book" pitchFamily="34" charset="0"/>
              <a:buChar char="―"/>
            </a:pPr>
            <a:r>
              <a:rPr lang="en-US" sz="2700" dirty="0">
                <a:solidFill>
                  <a:schemeClr val="tx1"/>
                </a:solidFill>
                <a:latin typeface="Calibri" panose="020F0502020204030204" pitchFamily="34" charset="0"/>
              </a:rPr>
              <a:t>Improve water quality</a:t>
            </a:r>
          </a:p>
          <a:p>
            <a:pPr lvl="1">
              <a:lnSpc>
                <a:spcPct val="90000"/>
              </a:lnSpc>
              <a:buClr>
                <a:schemeClr val="accent1">
                  <a:lumMod val="50000"/>
                </a:schemeClr>
              </a:buClr>
              <a:buSzPct val="100000"/>
              <a:buFont typeface="Franklin Gothic Book" pitchFamily="34" charset="0"/>
              <a:buChar char="―"/>
            </a:pPr>
            <a:r>
              <a:rPr lang="en-US" sz="2700" dirty="0">
                <a:solidFill>
                  <a:schemeClr val="tx1"/>
                </a:solidFill>
                <a:latin typeface="Calibri" panose="020F0502020204030204" pitchFamily="34" charset="0"/>
              </a:rPr>
              <a:t>Stabilize banks</a:t>
            </a:r>
          </a:p>
          <a:p>
            <a:pPr lvl="1">
              <a:lnSpc>
                <a:spcPct val="90000"/>
              </a:lnSpc>
              <a:buClr>
                <a:schemeClr val="accent1">
                  <a:lumMod val="50000"/>
                </a:schemeClr>
              </a:buClr>
              <a:buSzPct val="100000"/>
              <a:buFont typeface="Franklin Gothic Book" pitchFamily="34" charset="0"/>
              <a:buChar char="―"/>
            </a:pPr>
            <a:r>
              <a:rPr lang="en-US" sz="2700" dirty="0">
                <a:solidFill>
                  <a:schemeClr val="tx1"/>
                </a:solidFill>
                <a:latin typeface="Calibri" panose="020F0502020204030204" pitchFamily="34" charset="0"/>
              </a:rPr>
              <a:t>Provide flood control</a:t>
            </a:r>
          </a:p>
          <a:p>
            <a:pPr lvl="1">
              <a:lnSpc>
                <a:spcPct val="90000"/>
              </a:lnSpc>
              <a:buClr>
                <a:schemeClr val="accent1">
                  <a:lumMod val="50000"/>
                </a:schemeClr>
              </a:buClr>
              <a:buSzPct val="100000"/>
              <a:buFont typeface="Franklin Gothic Book" pitchFamily="34" charset="0"/>
              <a:buChar char="―"/>
            </a:pPr>
            <a:endParaRPr lang="en-US" sz="2700" dirty="0">
              <a:solidFill>
                <a:schemeClr val="tx1"/>
              </a:solidFill>
              <a:latin typeface="Calibri" panose="020F0502020204030204" pitchFamily="34" charset="0"/>
            </a:endParaRPr>
          </a:p>
        </p:txBody>
      </p:sp>
      <p:sp>
        <p:nvSpPr>
          <p:cNvPr id="15" name="Title 14"/>
          <p:cNvSpPr>
            <a:spLocks noGrp="1"/>
          </p:cNvSpPr>
          <p:nvPr>
            <p:ph type="title"/>
          </p:nvPr>
        </p:nvSpPr>
        <p:spPr>
          <a:xfrm>
            <a:off x="238125" y="147484"/>
            <a:ext cx="8686800" cy="841248"/>
          </a:xfrm>
        </p:spPr>
        <p:txBody>
          <a:bodyPr/>
          <a:lstStyle/>
          <a:p>
            <a:r>
              <a:rPr lang="en-US" dirty="0">
                <a:solidFill>
                  <a:schemeClr val="accent1">
                    <a:lumMod val="75000"/>
                  </a:schemeClr>
                </a:solidFill>
                <a:effectLst>
                  <a:outerShdw blurRad="38100" dist="38100" dir="2700000" algn="tl">
                    <a:srgbClr val="000000">
                      <a:alpha val="43137"/>
                    </a:srgbClr>
                  </a:outerShdw>
                </a:effectLst>
              </a:rPr>
              <a:t>Wetlands</a:t>
            </a:r>
          </a:p>
        </p:txBody>
      </p:sp>
      <p:sp>
        <p:nvSpPr>
          <p:cNvPr id="8" name="Text Placeholder 15"/>
          <p:cNvSpPr txBox="1">
            <a:spLocks/>
          </p:cNvSpPr>
          <p:nvPr/>
        </p:nvSpPr>
        <p:spPr>
          <a:xfrm>
            <a:off x="4661808" y="1047186"/>
            <a:ext cx="4482192" cy="3581971"/>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a:buClr>
                <a:schemeClr val="accent1">
                  <a:lumMod val="50000"/>
                </a:schemeClr>
              </a:buClr>
              <a:buSzPct val="100000"/>
              <a:buFont typeface="Arial" pitchFamily="34" charset="0"/>
              <a:buChar char="•"/>
            </a:pPr>
            <a:r>
              <a:rPr lang="en-US" b="1" dirty="0">
                <a:solidFill>
                  <a:schemeClr val="tx1"/>
                </a:solidFill>
                <a:latin typeface="Calibri" panose="020F0502020204030204" pitchFamily="34" charset="0"/>
              </a:rPr>
              <a:t>Stressors</a:t>
            </a:r>
          </a:p>
          <a:p>
            <a:pPr lvl="1">
              <a:lnSpc>
                <a:spcPct val="90000"/>
              </a:lnSpc>
              <a:buClr>
                <a:schemeClr val="accent1">
                  <a:lumMod val="50000"/>
                </a:schemeClr>
              </a:buClr>
              <a:buSzPct val="100000"/>
              <a:buFont typeface="Franklin Gothic Book" pitchFamily="34" charset="0"/>
              <a:buChar char="―"/>
            </a:pPr>
            <a:r>
              <a:rPr lang="en-US" sz="2700" dirty="0">
                <a:solidFill>
                  <a:schemeClr val="tx1"/>
                </a:solidFill>
                <a:latin typeface="Calibri" panose="020F0502020204030204" pitchFamily="34" charset="0"/>
              </a:rPr>
              <a:t>Pollutants</a:t>
            </a:r>
          </a:p>
          <a:p>
            <a:pPr lvl="1">
              <a:lnSpc>
                <a:spcPct val="90000"/>
              </a:lnSpc>
              <a:buClr>
                <a:schemeClr val="accent1">
                  <a:lumMod val="50000"/>
                </a:schemeClr>
              </a:buClr>
              <a:buSzPct val="100000"/>
              <a:buFont typeface="Franklin Gothic Book" pitchFamily="34" charset="0"/>
              <a:buChar char="―"/>
            </a:pPr>
            <a:r>
              <a:rPr lang="en-US" sz="2700" dirty="0">
                <a:solidFill>
                  <a:schemeClr val="tx1"/>
                </a:solidFill>
                <a:latin typeface="Calibri" panose="020F0502020204030204" pitchFamily="34" charset="0"/>
              </a:rPr>
              <a:t>Sea Level Rise</a:t>
            </a:r>
          </a:p>
          <a:p>
            <a:pPr lvl="1">
              <a:lnSpc>
                <a:spcPct val="90000"/>
              </a:lnSpc>
              <a:buClr>
                <a:schemeClr val="accent1">
                  <a:lumMod val="50000"/>
                </a:schemeClr>
              </a:buClr>
              <a:buSzPct val="100000"/>
              <a:buFont typeface="Franklin Gothic Book" pitchFamily="34" charset="0"/>
              <a:buChar char="―"/>
            </a:pPr>
            <a:r>
              <a:rPr lang="en-US" sz="2700" dirty="0">
                <a:solidFill>
                  <a:schemeClr val="tx1"/>
                </a:solidFill>
                <a:latin typeface="Calibri" panose="020F0502020204030204" pitchFamily="34" charset="0"/>
              </a:rPr>
              <a:t>Hydrology changes</a:t>
            </a:r>
          </a:p>
          <a:p>
            <a:pPr lvl="1">
              <a:lnSpc>
                <a:spcPct val="90000"/>
              </a:lnSpc>
              <a:buClr>
                <a:schemeClr val="accent1">
                  <a:lumMod val="50000"/>
                </a:schemeClr>
              </a:buClr>
              <a:buSzPct val="100000"/>
              <a:buFont typeface="Franklin Gothic Book" pitchFamily="34" charset="0"/>
              <a:buChar char="―"/>
            </a:pPr>
            <a:r>
              <a:rPr lang="en-US" sz="2700" dirty="0">
                <a:solidFill>
                  <a:schemeClr val="tx1"/>
                </a:solidFill>
                <a:latin typeface="Calibri" panose="020F0502020204030204" pitchFamily="34" charset="0"/>
              </a:rPr>
              <a:t>Invasive Species</a:t>
            </a:r>
          </a:p>
          <a:p>
            <a:pPr lvl="1">
              <a:lnSpc>
                <a:spcPct val="90000"/>
              </a:lnSpc>
              <a:buClr>
                <a:schemeClr val="accent1">
                  <a:lumMod val="50000"/>
                </a:schemeClr>
              </a:buClr>
              <a:buSzPct val="100000"/>
              <a:buFont typeface="Franklin Gothic Book" pitchFamily="34" charset="0"/>
              <a:buChar char="―"/>
            </a:pPr>
            <a:r>
              <a:rPr lang="en-US" sz="2700" dirty="0">
                <a:solidFill>
                  <a:schemeClr val="tx1"/>
                </a:solidFill>
                <a:latin typeface="Calibri" panose="020F0502020204030204" pitchFamily="34" charset="0"/>
              </a:rPr>
              <a:t>Fragmentation</a:t>
            </a:r>
          </a:p>
        </p:txBody>
      </p:sp>
      <p:pic>
        <p:nvPicPr>
          <p:cNvPr id="9" name="Picture 8" descr="sites.jpg"/>
          <p:cNvPicPr>
            <a:picLocks noChangeAspect="1"/>
          </p:cNvPicPr>
          <p:nvPr/>
        </p:nvPicPr>
        <p:blipFill>
          <a:blip r:embed="rId4" cstate="screen"/>
          <a:stretch>
            <a:fillRect/>
          </a:stretch>
        </p:blipFill>
        <p:spPr>
          <a:xfrm>
            <a:off x="185560" y="4357065"/>
            <a:ext cx="2858916" cy="2309493"/>
          </a:xfrm>
          <a:prstGeom prst="rect">
            <a:avLst/>
          </a:prstGeom>
        </p:spPr>
      </p:pic>
      <p:pic>
        <p:nvPicPr>
          <p:cNvPr id="12" name="Picture 5" descr="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5369" y="5154358"/>
            <a:ext cx="2478309" cy="162133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8010776" y="5790697"/>
            <a:ext cx="1133224" cy="630942"/>
          </a:xfrm>
          <a:prstGeom prst="rect">
            <a:avLst/>
          </a:prstGeom>
        </p:spPr>
        <p:txBody>
          <a:bodyPr wrap="square">
            <a:spAutoFit/>
          </a:bodyPr>
          <a:lstStyle/>
          <a:p>
            <a:r>
              <a:rPr lang="en-US" sz="700" dirty="0">
                <a:hlinkClick r:id="rId6"/>
              </a:rPr>
              <a:t>http://www.nwrc.usgs.gov/topics/invasive_species/index</a:t>
            </a:r>
            <a:r>
              <a:rPr lang="en-US" sz="700" dirty="0"/>
              <a:t>.</a:t>
            </a:r>
          </a:p>
          <a:p>
            <a:r>
              <a:rPr lang="en-US" sz="700" dirty="0"/>
              <a:t>htmwww.water.ncsu.edu </a:t>
            </a:r>
          </a:p>
          <a:p>
            <a:r>
              <a:rPr lang="en-US" sz="700" dirty="0" err="1"/>
              <a:t>Sjrwmd</a:t>
            </a:r>
            <a:r>
              <a:rPr lang="en-US" sz="700" dirty="0"/>
              <a:t> permitting site</a:t>
            </a:r>
          </a:p>
        </p:txBody>
      </p:sp>
      <p:pic>
        <p:nvPicPr>
          <p:cNvPr id="10" name="Picture 7" descr="Montage of images of invasive speci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20488" y="3949727"/>
            <a:ext cx="3126414" cy="171807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4116022" y="119276"/>
            <a:ext cx="4624753" cy="830997"/>
          </a:xfrm>
          <a:prstGeom prst="rect">
            <a:avLst/>
          </a:prstGeom>
        </p:spPr>
        <p:txBody>
          <a:bodyPr wrap="square">
            <a:spAutoFit/>
          </a:bodyPr>
          <a:lstStyle/>
          <a:p>
            <a:pPr lvl="1">
              <a:buClr>
                <a:schemeClr val="accent1">
                  <a:lumMod val="50000"/>
                </a:schemeClr>
              </a:buClr>
              <a:buSzPct val="100000"/>
            </a:pPr>
            <a:r>
              <a:rPr lang="en-US" sz="2400" dirty="0"/>
              <a:t>83% freshwater, ~44% freshwater forested.</a:t>
            </a:r>
            <a:endParaRPr lang="en-US" sz="2400" dirty="0">
              <a:latin typeface="Calibri" panose="020F0502020204030204" pitchFamily="34" charset="0"/>
            </a:endParaRPr>
          </a:p>
        </p:txBody>
      </p:sp>
    </p:spTree>
    <p:extLst>
      <p:ext uri="{BB962C8B-B14F-4D97-AF65-F5344CB8AC3E}">
        <p14:creationId xmlns:p14="http://schemas.microsoft.com/office/powerpoint/2010/main" val="11100343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238125" y="147484"/>
            <a:ext cx="8686800" cy="841248"/>
          </a:xfrm>
        </p:spPr>
        <p:txBody>
          <a:bodyPr/>
          <a:lstStyle/>
          <a:p>
            <a:r>
              <a:rPr lang="en-US" dirty="0">
                <a:solidFill>
                  <a:schemeClr val="accent1">
                    <a:lumMod val="75000"/>
                  </a:schemeClr>
                </a:solidFill>
                <a:effectLst>
                  <a:outerShdw blurRad="38100" dist="38100" dir="2700000" algn="tl">
                    <a:srgbClr val="000000">
                      <a:alpha val="43137"/>
                    </a:srgbClr>
                  </a:outerShdw>
                </a:effectLst>
              </a:rPr>
              <a:t>Wetlands </a:t>
            </a:r>
          </a:p>
        </p:txBody>
      </p:sp>
      <p:pic>
        <p:nvPicPr>
          <p:cNvPr id="8" name="Picture 7"/>
          <p:cNvPicPr/>
          <p:nvPr/>
        </p:nvPicPr>
        <p:blipFill rotWithShape="1">
          <a:blip r:embed="rId3">
            <a:extLst>
              <a:ext uri="{28A0092B-C50C-407E-A947-70E740481C1C}">
                <a14:useLocalDpi xmlns:a14="http://schemas.microsoft.com/office/drawing/2010/main" val="0"/>
              </a:ext>
            </a:extLst>
          </a:blip>
          <a:srcRect b="13735"/>
          <a:stretch/>
        </p:blipFill>
        <p:spPr bwMode="auto">
          <a:xfrm>
            <a:off x="385810" y="1161535"/>
            <a:ext cx="8391429" cy="5415951"/>
          </a:xfrm>
          <a:prstGeom prst="rect">
            <a:avLst/>
          </a:prstGeom>
          <a:noFill/>
        </p:spPr>
      </p:pic>
    </p:spTree>
    <p:extLst>
      <p:ext uri="{BB962C8B-B14F-4D97-AF65-F5344CB8AC3E}">
        <p14:creationId xmlns:p14="http://schemas.microsoft.com/office/powerpoint/2010/main" val="18978666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srcRect/>
          <a:stretch>
            <a:fillRect/>
          </a:stretch>
        </p:blipFill>
        <p:spPr bwMode="auto">
          <a:xfrm>
            <a:off x="6146638" y="1369453"/>
            <a:ext cx="2465696" cy="1635787"/>
          </a:xfrm>
          <a:prstGeom prst="rect">
            <a:avLst/>
          </a:prstGeom>
          <a:noFill/>
          <a:ln w="9525">
            <a:noFill/>
            <a:miter lim="800000"/>
            <a:headEnd/>
            <a:tailEnd/>
          </a:ln>
        </p:spPr>
      </p:pic>
      <p:pic>
        <p:nvPicPr>
          <p:cNvPr id="12" name="Picture 2"/>
          <p:cNvPicPr preferRelativeResize="0">
            <a:picLocks noChangeAspect="1" noChangeArrowheads="1"/>
          </p:cNvPicPr>
          <p:nvPr/>
        </p:nvPicPr>
        <p:blipFill>
          <a:blip r:embed="rId4" cstate="print"/>
          <a:srcRect/>
          <a:stretch>
            <a:fillRect/>
          </a:stretch>
        </p:blipFill>
        <p:spPr bwMode="auto">
          <a:xfrm>
            <a:off x="6145102" y="3173337"/>
            <a:ext cx="2468766" cy="1635787"/>
          </a:xfrm>
          <a:prstGeom prst="rect">
            <a:avLst/>
          </a:prstGeom>
          <a:noFill/>
          <a:ln w="6350">
            <a:solidFill>
              <a:schemeClr val="tx1"/>
            </a:solidFill>
            <a:miter lim="800000"/>
            <a:headEnd/>
            <a:tailEnd/>
          </a:ln>
        </p:spPr>
      </p:pic>
      <p:sp>
        <p:nvSpPr>
          <p:cNvPr id="16" name="Text Placeholder 15"/>
          <p:cNvSpPr>
            <a:spLocks noGrp="1"/>
          </p:cNvSpPr>
          <p:nvPr>
            <p:ph type="body" idx="4294967295"/>
          </p:nvPr>
        </p:nvSpPr>
        <p:spPr>
          <a:xfrm>
            <a:off x="123093" y="1345224"/>
            <a:ext cx="6076951" cy="3648808"/>
          </a:xfrm>
        </p:spPr>
        <p:txBody>
          <a:bodyPr>
            <a:normAutofit fontScale="92500"/>
          </a:bodyPr>
          <a:lstStyle/>
          <a:p>
            <a:pPr>
              <a:buClr>
                <a:schemeClr val="accent1">
                  <a:lumMod val="50000"/>
                </a:schemeClr>
              </a:buClr>
              <a:buSzPct val="100000"/>
              <a:buFont typeface="Arial" pitchFamily="34" charset="0"/>
              <a:buChar char="•"/>
            </a:pPr>
            <a:r>
              <a:rPr lang="en-US" sz="3500" b="1" dirty="0">
                <a:solidFill>
                  <a:schemeClr val="tx1"/>
                </a:solidFill>
                <a:latin typeface="Calibri" panose="020F0502020204030204" pitchFamily="34" charset="0"/>
              </a:rPr>
              <a:t>Summary</a:t>
            </a:r>
          </a:p>
          <a:p>
            <a:pPr lvl="1">
              <a:buClr>
                <a:schemeClr val="accent1">
                  <a:lumMod val="50000"/>
                </a:schemeClr>
              </a:buClr>
              <a:buSzPct val="100000"/>
              <a:buFont typeface="Franklin Gothic Book" pitchFamily="34" charset="0"/>
              <a:buChar char="―"/>
            </a:pPr>
            <a:r>
              <a:rPr lang="en-US" sz="2900" dirty="0" smtClean="0">
                <a:solidFill>
                  <a:schemeClr val="tx1"/>
                </a:solidFill>
                <a:latin typeface="Calibri" panose="020F0502020204030204" pitchFamily="34" charset="0"/>
              </a:rPr>
              <a:t>Easier to track LSJRB </a:t>
            </a:r>
            <a:r>
              <a:rPr lang="en-US" sz="2900" dirty="0">
                <a:solidFill>
                  <a:schemeClr val="tx1"/>
                </a:solidFill>
                <a:latin typeface="Calibri" panose="020F0502020204030204" pitchFamily="34" charset="0"/>
              </a:rPr>
              <a:t>wetlands status </a:t>
            </a:r>
          </a:p>
          <a:p>
            <a:pPr lvl="1">
              <a:buClr>
                <a:schemeClr val="accent1">
                  <a:lumMod val="50000"/>
                </a:schemeClr>
              </a:buClr>
              <a:buSzPct val="100000"/>
              <a:buFont typeface="Franklin Gothic Book" pitchFamily="34" charset="0"/>
              <a:buChar char="―"/>
            </a:pPr>
            <a:r>
              <a:rPr lang="en-US" sz="2900" dirty="0">
                <a:solidFill>
                  <a:schemeClr val="tx1"/>
                </a:solidFill>
                <a:latin typeface="Calibri" panose="020F0502020204030204" pitchFamily="34" charset="0"/>
              </a:rPr>
              <a:t>Concerns:</a:t>
            </a:r>
          </a:p>
          <a:p>
            <a:pPr lvl="2">
              <a:buClr>
                <a:schemeClr val="accent1">
                  <a:lumMod val="50000"/>
                </a:schemeClr>
              </a:buClr>
              <a:buSzPct val="100000"/>
              <a:buFont typeface="Courier New" pitchFamily="49" charset="0"/>
              <a:buChar char="o"/>
            </a:pPr>
            <a:r>
              <a:rPr lang="en-US" sz="2500" dirty="0">
                <a:solidFill>
                  <a:schemeClr val="tx1"/>
                </a:solidFill>
                <a:latin typeface="Calibri" panose="020F0502020204030204" pitchFamily="34" charset="0"/>
              </a:rPr>
              <a:t>Shifts in wetlands types from mitigation and salinity changes</a:t>
            </a:r>
          </a:p>
          <a:p>
            <a:pPr lvl="2">
              <a:buClr>
                <a:schemeClr val="accent1">
                  <a:lumMod val="50000"/>
                </a:schemeClr>
              </a:buClr>
              <a:buSzPct val="100000"/>
              <a:buFont typeface="Courier New" pitchFamily="49" charset="0"/>
              <a:buChar char="o"/>
            </a:pPr>
            <a:r>
              <a:rPr lang="en-US" sz="2500" dirty="0">
                <a:solidFill>
                  <a:schemeClr val="tx1"/>
                </a:solidFill>
                <a:latin typeface="Calibri" panose="020F0502020204030204" pitchFamily="34" charset="0"/>
              </a:rPr>
              <a:t>Loss of coastal wetlands</a:t>
            </a:r>
          </a:p>
          <a:p>
            <a:pPr lvl="2">
              <a:buClr>
                <a:schemeClr val="accent1">
                  <a:lumMod val="50000"/>
                </a:schemeClr>
              </a:buClr>
              <a:buSzPct val="100000"/>
              <a:buFont typeface="Courier New" pitchFamily="49" charset="0"/>
              <a:buChar char="o"/>
            </a:pPr>
            <a:r>
              <a:rPr lang="en-US" sz="2500" dirty="0">
                <a:solidFill>
                  <a:schemeClr val="tx1"/>
                </a:solidFill>
                <a:latin typeface="Calibri" panose="020F0502020204030204" pitchFamily="34" charset="0"/>
              </a:rPr>
              <a:t>Loss of function by connectivity disruptions</a:t>
            </a:r>
          </a:p>
        </p:txBody>
      </p:sp>
      <p:sp>
        <p:nvSpPr>
          <p:cNvPr id="15" name="Title 14"/>
          <p:cNvSpPr>
            <a:spLocks noGrp="1"/>
          </p:cNvSpPr>
          <p:nvPr>
            <p:ph type="title"/>
          </p:nvPr>
        </p:nvSpPr>
        <p:spPr>
          <a:xfrm>
            <a:off x="238125" y="147484"/>
            <a:ext cx="8686800" cy="841248"/>
          </a:xfrm>
        </p:spPr>
        <p:txBody>
          <a:bodyPr/>
          <a:lstStyle/>
          <a:p>
            <a:r>
              <a:rPr lang="en-US" dirty="0">
                <a:solidFill>
                  <a:schemeClr val="accent1">
                    <a:lumMod val="75000"/>
                  </a:schemeClr>
                </a:solidFill>
                <a:effectLst>
                  <a:outerShdw blurRad="38100" dist="38100" dir="2700000" algn="tl">
                    <a:srgbClr val="000000">
                      <a:alpha val="43137"/>
                    </a:srgbClr>
                  </a:outerShdw>
                </a:effectLst>
              </a:rPr>
              <a:t>Wetlands </a:t>
            </a:r>
          </a:p>
        </p:txBody>
      </p:sp>
      <p:graphicFrame>
        <p:nvGraphicFramePr>
          <p:cNvPr id="6" name="Table 5"/>
          <p:cNvGraphicFramePr>
            <a:graphicFrameLocks noGrp="1"/>
          </p:cNvGraphicFramePr>
          <p:nvPr/>
        </p:nvGraphicFramePr>
        <p:xfrm>
          <a:off x="422274" y="5287594"/>
          <a:ext cx="8318501" cy="1000299"/>
        </p:xfrm>
        <a:graphic>
          <a:graphicData uri="http://schemas.openxmlformats.org/drawingml/2006/table">
            <a:tbl>
              <a:tblPr>
                <a:tableStyleId>{69CF1AB2-1976-4502-BF36-3FF5EA218861}</a:tableStyleId>
              </a:tblPr>
              <a:tblGrid>
                <a:gridCol w="2514831">
                  <a:extLst>
                    <a:ext uri="{9D8B030D-6E8A-4147-A177-3AD203B41FA5}">
                      <a16:colId xmlns:a16="http://schemas.microsoft.com/office/drawing/2014/main" val="20000"/>
                    </a:ext>
                  </a:extLst>
                </a:gridCol>
                <a:gridCol w="2286210">
                  <a:extLst>
                    <a:ext uri="{9D8B030D-6E8A-4147-A177-3AD203B41FA5}">
                      <a16:colId xmlns:a16="http://schemas.microsoft.com/office/drawing/2014/main" val="20001"/>
                    </a:ext>
                  </a:extLst>
                </a:gridCol>
                <a:gridCol w="3517460">
                  <a:extLst>
                    <a:ext uri="{9D8B030D-6E8A-4147-A177-3AD203B41FA5}">
                      <a16:colId xmlns:a16="http://schemas.microsoft.com/office/drawing/2014/main" val="20002"/>
                    </a:ext>
                  </a:extLst>
                </a:gridCol>
              </a:tblGrid>
              <a:tr h="350346">
                <a:tc>
                  <a:txBody>
                    <a:bodyPr/>
                    <a:lstStyle/>
                    <a:p>
                      <a:pPr marL="11430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2000" b="1" u="none" strike="noStrike" cap="none" normalizeH="0" baseline="0" dirty="0">
                          <a:ln>
                            <a:noFill/>
                          </a:ln>
                          <a:solidFill>
                            <a:schemeClr val="bg1"/>
                          </a:solidFill>
                          <a:effectLst>
                            <a:outerShdw blurRad="38100" dist="38100" dir="2700000" algn="tl">
                              <a:srgbClr val="000000">
                                <a:alpha val="43137"/>
                              </a:srgbClr>
                            </a:outerShdw>
                          </a:effectLst>
                        </a:rPr>
                        <a:t>INDICATOR</a:t>
                      </a:r>
                      <a:endParaRPr kumimoji="0" 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mn-lt"/>
                        <a:ea typeface="Calibri" pitchFamily="34" charset="0"/>
                        <a:cs typeface="Times New Roman" pitchFamily="18" charset="0"/>
                      </a:endParaRPr>
                    </a:p>
                  </a:txBody>
                  <a:tcPr marL="62744" marR="62744" marT="0" marB="0" anchor="ctr" horzOverflow="overflow">
                    <a:solidFill>
                      <a:schemeClr val="accent1">
                        <a:lumMod val="75000"/>
                      </a:schemeClr>
                    </a:solidFill>
                  </a:tcPr>
                </a:tc>
                <a:tc>
                  <a:txBody>
                    <a:bodyPr/>
                    <a:lstStyle/>
                    <a:p>
                      <a:pPr marL="0" marR="0" lvl="0" indent="0" algn="ctr" defTabSz="912813" rtl="0" eaLnBrk="1" fontAlgn="base" latinLnBrk="0" hangingPunct="1">
                        <a:lnSpc>
                          <a:spcPct val="115000"/>
                        </a:lnSpc>
                        <a:spcBef>
                          <a:spcPct val="0"/>
                        </a:spcBef>
                        <a:spcAft>
                          <a:spcPct val="0"/>
                        </a:spcAft>
                        <a:buClrTx/>
                        <a:buSzTx/>
                        <a:buFontTx/>
                        <a:buNone/>
                        <a:tabLst>
                          <a:tab pos="914400" algn="l"/>
                        </a:tabLst>
                      </a:pPr>
                      <a:r>
                        <a:rPr kumimoji="0" lang="en-US" sz="2000" b="1" u="none" strike="noStrike" cap="none" normalizeH="0" baseline="0" dirty="0">
                          <a:ln>
                            <a:noFill/>
                          </a:ln>
                          <a:solidFill>
                            <a:schemeClr val="bg1"/>
                          </a:solidFill>
                          <a:effectLst>
                            <a:outerShdw blurRad="38100" dist="38100" dir="2700000" algn="tl">
                              <a:srgbClr val="000000">
                                <a:alpha val="43137"/>
                              </a:srgbClr>
                            </a:outerShdw>
                          </a:effectLst>
                        </a:rPr>
                        <a:t>STATUS</a:t>
                      </a:r>
                      <a:endParaRPr kumimoji="0" 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mn-lt"/>
                        <a:ea typeface="Calibri" pitchFamily="34" charset="0"/>
                        <a:cs typeface="Times New Roman" pitchFamily="18" charset="0"/>
                      </a:endParaRPr>
                    </a:p>
                  </a:txBody>
                  <a:tcPr marL="62744" marR="62744" marT="0" marB="0" anchor="ctr" horzOverflow="overflow">
                    <a:solidFill>
                      <a:schemeClr val="accent1">
                        <a:lumMod val="75000"/>
                      </a:schemeClr>
                    </a:solidFill>
                  </a:tcPr>
                </a:tc>
                <a:tc>
                  <a:txBody>
                    <a:bodyPr/>
                    <a:lstStyle/>
                    <a:p>
                      <a:pPr marL="0" marR="0" lvl="0" indent="0" algn="ctr" defTabSz="912813" rtl="0" eaLnBrk="1" fontAlgn="base" latinLnBrk="0" hangingPunct="1">
                        <a:lnSpc>
                          <a:spcPct val="115000"/>
                        </a:lnSpc>
                        <a:spcBef>
                          <a:spcPct val="0"/>
                        </a:spcBef>
                        <a:spcAft>
                          <a:spcPct val="0"/>
                        </a:spcAft>
                        <a:buClrTx/>
                        <a:buSzTx/>
                        <a:buFontTx/>
                        <a:buNone/>
                        <a:tabLst>
                          <a:tab pos="914400" algn="l"/>
                        </a:tabLst>
                      </a:pPr>
                      <a:r>
                        <a:rPr kumimoji="0" lang="en-US" sz="2000" b="1" u="none" strike="noStrike" cap="none" normalizeH="0" baseline="0" dirty="0">
                          <a:ln>
                            <a:noFill/>
                          </a:ln>
                          <a:solidFill>
                            <a:schemeClr val="bg1"/>
                          </a:solidFill>
                          <a:effectLst>
                            <a:outerShdw blurRad="38100" dist="38100" dir="2700000" algn="tl">
                              <a:srgbClr val="000000">
                                <a:alpha val="43137"/>
                              </a:srgbClr>
                            </a:outerShdw>
                          </a:effectLst>
                        </a:rPr>
                        <a:t>TREND</a:t>
                      </a:r>
                      <a:endParaRPr kumimoji="0" 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mn-lt"/>
                        <a:ea typeface="Calibri" pitchFamily="34" charset="0"/>
                        <a:cs typeface="Times New Roman" pitchFamily="18" charset="0"/>
                      </a:endParaRPr>
                    </a:p>
                  </a:txBody>
                  <a:tcPr marL="62744" marR="62744" marT="0" marB="0" anchor="ctr" horzOverflow="overflow">
                    <a:solidFill>
                      <a:schemeClr val="accent1">
                        <a:lumMod val="75000"/>
                      </a:schemeClr>
                    </a:solidFill>
                  </a:tcPr>
                </a:tc>
                <a:extLst>
                  <a:ext uri="{0D108BD9-81ED-4DB2-BD59-A6C34878D82A}">
                    <a16:rowId xmlns:a16="http://schemas.microsoft.com/office/drawing/2014/main" val="10000"/>
                  </a:ext>
                </a:extLst>
              </a:tr>
              <a:tr h="649779">
                <a:tc>
                  <a:txBody>
                    <a:bodyPr/>
                    <a:lstStyle/>
                    <a:p>
                      <a:pPr marL="114300" marR="0" algn="l">
                        <a:lnSpc>
                          <a:spcPct val="115000"/>
                        </a:lnSpc>
                        <a:spcBef>
                          <a:spcPts val="0"/>
                        </a:spcBef>
                        <a:spcAft>
                          <a:spcPts val="0"/>
                        </a:spcAft>
                        <a:tabLst>
                          <a:tab pos="914400" algn="l"/>
                        </a:tabLst>
                      </a:pPr>
                      <a:r>
                        <a:rPr lang="en-US" sz="1800" dirty="0"/>
                        <a:t>Wetlands</a:t>
                      </a:r>
                      <a:endParaRPr lang="en-US" sz="1800" dirty="0">
                        <a:solidFill>
                          <a:schemeClr val="bg1"/>
                        </a:solidFill>
                        <a:latin typeface="Calibri"/>
                        <a:ea typeface="Calibri"/>
                        <a:cs typeface="Times New Roman"/>
                      </a:endParaRPr>
                    </a:p>
                  </a:txBody>
                  <a:tcPr marL="62744" marR="62744" marT="0" marB="0" anchor="ctr">
                    <a:solidFill>
                      <a:schemeClr val="bg1">
                        <a:lumMod val="95000"/>
                      </a:schemeClr>
                    </a:solidFill>
                  </a:tcPr>
                </a:tc>
                <a:tc>
                  <a:txBody>
                    <a:bodyPr/>
                    <a:lstStyle/>
                    <a:p>
                      <a:pPr marL="0" marR="0" algn="ctr">
                        <a:lnSpc>
                          <a:spcPct val="115000"/>
                        </a:lnSpc>
                        <a:spcBef>
                          <a:spcPts val="0"/>
                        </a:spcBef>
                        <a:spcAft>
                          <a:spcPts val="0"/>
                        </a:spcAft>
                        <a:tabLst>
                          <a:tab pos="914400" algn="l"/>
                        </a:tabLst>
                      </a:pPr>
                      <a:r>
                        <a:rPr lang="en-US" sz="1800" dirty="0">
                          <a:solidFill>
                            <a:schemeClr val="tx1"/>
                          </a:solidFill>
                          <a:latin typeface="Calibri"/>
                          <a:ea typeface="Calibri"/>
                          <a:cs typeface="Times New Roman"/>
                        </a:rPr>
                        <a:t>Unsatisfactory</a:t>
                      </a:r>
                    </a:p>
                  </a:txBody>
                  <a:tcPr marL="62744" marR="62744" marT="0" marB="0" anchor="ctr">
                    <a:solidFill>
                      <a:schemeClr val="bg1">
                        <a:lumMod val="95000"/>
                      </a:schemeClr>
                    </a:solidFill>
                  </a:tcPr>
                </a:tc>
                <a:tc>
                  <a:txBody>
                    <a:bodyPr/>
                    <a:lstStyle/>
                    <a:p>
                      <a:pPr marL="0" marR="0" algn="ctr">
                        <a:lnSpc>
                          <a:spcPct val="115000"/>
                        </a:lnSpc>
                        <a:spcBef>
                          <a:spcPts val="0"/>
                        </a:spcBef>
                        <a:spcAft>
                          <a:spcPts val="0"/>
                        </a:spcAft>
                        <a:tabLst>
                          <a:tab pos="914400" algn="l"/>
                        </a:tabLst>
                      </a:pPr>
                      <a:r>
                        <a:rPr lang="en-US" sz="1800" dirty="0"/>
                        <a:t>Uncertain</a:t>
                      </a:r>
                      <a:endParaRPr lang="en-US" sz="1800" dirty="0">
                        <a:solidFill>
                          <a:schemeClr val="bg1"/>
                        </a:solidFill>
                        <a:latin typeface="Calibri"/>
                        <a:ea typeface="Calibri"/>
                        <a:cs typeface="Times New Roman"/>
                      </a:endParaRPr>
                    </a:p>
                  </a:txBody>
                  <a:tcPr marL="62744" marR="62744" marT="0" marB="0" anchor="ctr">
                    <a:solidFill>
                      <a:schemeClr val="bg1">
                        <a:lumMod val="95000"/>
                      </a:schemeClr>
                    </a:solidFill>
                  </a:tcPr>
                </a:tc>
                <a:extLst>
                  <a:ext uri="{0D108BD9-81ED-4DB2-BD59-A6C34878D82A}">
                    <a16:rowId xmlns:a16="http://schemas.microsoft.com/office/drawing/2014/main" val="10001"/>
                  </a:ext>
                </a:extLst>
              </a:tr>
            </a:tbl>
          </a:graphicData>
        </a:graphic>
      </p:graphicFrame>
      <p:sp>
        <p:nvSpPr>
          <p:cNvPr id="13" name="TextBox 12"/>
          <p:cNvSpPr txBox="1"/>
          <p:nvPr/>
        </p:nvSpPr>
        <p:spPr>
          <a:xfrm>
            <a:off x="6344568" y="4784920"/>
            <a:ext cx="2318284" cy="276999"/>
          </a:xfrm>
          <a:prstGeom prst="rect">
            <a:avLst/>
          </a:prstGeom>
          <a:noFill/>
        </p:spPr>
        <p:txBody>
          <a:bodyPr wrap="square" rtlCol="0">
            <a:spAutoFit/>
          </a:bodyPr>
          <a:lstStyle/>
          <a:p>
            <a:r>
              <a:rPr lang="en-US" sz="1200" i="1" dirty="0"/>
              <a:t>Photos by Heather McCarthy</a:t>
            </a:r>
          </a:p>
        </p:txBody>
      </p:sp>
    </p:spTree>
    <p:extLst>
      <p:ext uri="{BB962C8B-B14F-4D97-AF65-F5344CB8AC3E}">
        <p14:creationId xmlns:p14="http://schemas.microsoft.com/office/powerpoint/2010/main" val="29911787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41248"/>
          </a:xfrm>
        </p:spPr>
        <p:txBody>
          <a:bodyPr/>
          <a:lstStyle/>
          <a:p>
            <a:r>
              <a:rPr lang="en-US" dirty="0">
                <a:solidFill>
                  <a:schemeClr val="accent1">
                    <a:lumMod val="75000"/>
                  </a:schemeClr>
                </a:solidFill>
              </a:rPr>
              <a:t>Endangered &amp; Threatened</a:t>
            </a:r>
          </a:p>
        </p:txBody>
      </p:sp>
      <p:sp>
        <p:nvSpPr>
          <p:cNvPr id="4" name="Content Placeholder 3"/>
          <p:cNvSpPr>
            <a:spLocks noGrp="1"/>
          </p:cNvSpPr>
          <p:nvPr>
            <p:ph sz="half" idx="2"/>
          </p:nvPr>
        </p:nvSpPr>
        <p:spPr>
          <a:xfrm>
            <a:off x="5467144" y="1230664"/>
            <a:ext cx="3422856" cy="1920861"/>
          </a:xfrm>
        </p:spPr>
        <p:txBody>
          <a:bodyPr>
            <a:normAutofit fontScale="85000" lnSpcReduction="10000"/>
          </a:bodyPr>
          <a:lstStyle/>
          <a:p>
            <a:pPr>
              <a:buClrTx/>
              <a:buFont typeface="Arial" panose="020B0604020202020204" pitchFamily="34" charset="0"/>
              <a:buChar char="•"/>
            </a:pPr>
            <a:r>
              <a:rPr lang="en-US" dirty="0"/>
              <a:t>Numbers of manatees, bald eagles and wood stork greatest since 2000</a:t>
            </a:r>
          </a:p>
          <a:p>
            <a:pPr>
              <a:buClrTx/>
              <a:buFont typeface="Arial" panose="020B0604020202020204" pitchFamily="34" charset="0"/>
              <a:buChar char="•"/>
            </a:pPr>
            <a:r>
              <a:rPr lang="en-US" sz="1900" dirty="0"/>
              <a:t>(</a:t>
            </a:r>
            <a:r>
              <a:rPr lang="en-US" sz="1700" dirty="0"/>
              <a:t>JU 2016, Audubon 2016)</a:t>
            </a:r>
          </a:p>
        </p:txBody>
      </p:sp>
      <p:pic>
        <p:nvPicPr>
          <p:cNvPr id="10" name="Picture 9"/>
          <p:cNvPicPr>
            <a:picLocks noChangeAspect="1"/>
          </p:cNvPicPr>
          <p:nvPr/>
        </p:nvPicPr>
        <p:blipFill>
          <a:blip r:embed="rId3"/>
          <a:stretch>
            <a:fillRect/>
          </a:stretch>
        </p:blipFill>
        <p:spPr>
          <a:xfrm>
            <a:off x="5467143" y="3312342"/>
            <a:ext cx="3476569" cy="2711490"/>
          </a:xfrm>
          <a:prstGeom prst="rect">
            <a:avLst/>
          </a:prstGeom>
        </p:spPr>
      </p:pic>
      <p:sp>
        <p:nvSpPr>
          <p:cNvPr id="11" name="Rectangle 10"/>
          <p:cNvSpPr/>
          <p:nvPr/>
        </p:nvSpPr>
        <p:spPr>
          <a:xfrm>
            <a:off x="6304941" y="6131553"/>
            <a:ext cx="1670650" cy="215444"/>
          </a:xfrm>
          <a:prstGeom prst="rect">
            <a:avLst/>
          </a:prstGeom>
        </p:spPr>
        <p:txBody>
          <a:bodyPr wrap="none">
            <a:spAutoFit/>
          </a:bodyPr>
          <a:lstStyle/>
          <a:p>
            <a:r>
              <a:rPr lang="en-US" sz="800" dirty="0">
                <a:latin typeface="Palatino-Roman"/>
              </a:rPr>
              <a:t>Photo by Wayne Lasch (PBS&amp;J)</a:t>
            </a:r>
            <a:endParaRPr lang="en-US" dirty="0"/>
          </a:p>
        </p:txBody>
      </p:sp>
      <p:pic>
        <p:nvPicPr>
          <p:cNvPr id="12" name="Picture 11"/>
          <p:cNvPicPr>
            <a:picLocks noChangeAspect="1"/>
          </p:cNvPicPr>
          <p:nvPr/>
        </p:nvPicPr>
        <p:blipFill>
          <a:blip r:embed="rId4"/>
          <a:stretch>
            <a:fillRect/>
          </a:stretch>
        </p:blipFill>
        <p:spPr>
          <a:xfrm>
            <a:off x="3010560" y="1600200"/>
            <a:ext cx="2564740" cy="3462730"/>
          </a:xfrm>
          <a:prstGeom prst="rect">
            <a:avLst/>
          </a:prstGeom>
        </p:spPr>
      </p:pic>
      <p:sp>
        <p:nvSpPr>
          <p:cNvPr id="13" name="Rectangle 12"/>
          <p:cNvSpPr/>
          <p:nvPr/>
        </p:nvSpPr>
        <p:spPr>
          <a:xfrm>
            <a:off x="3606663" y="5124976"/>
            <a:ext cx="1606530" cy="215444"/>
          </a:xfrm>
          <a:prstGeom prst="rect">
            <a:avLst/>
          </a:prstGeom>
        </p:spPr>
        <p:txBody>
          <a:bodyPr wrap="none">
            <a:spAutoFit/>
          </a:bodyPr>
          <a:lstStyle/>
          <a:p>
            <a:r>
              <a:rPr lang="en-US" sz="800" dirty="0">
                <a:latin typeface="Palatino-Roman"/>
              </a:rPr>
              <a:t>Photo: Dave Menken, USFWS.</a:t>
            </a:r>
            <a:endParaRPr lang="en-US" dirty="0"/>
          </a:p>
        </p:txBody>
      </p:sp>
      <p:pic>
        <p:nvPicPr>
          <p:cNvPr id="14" name="Picture 13"/>
          <p:cNvPicPr>
            <a:picLocks noChangeAspect="1"/>
          </p:cNvPicPr>
          <p:nvPr/>
        </p:nvPicPr>
        <p:blipFill>
          <a:blip r:embed="rId5"/>
          <a:stretch>
            <a:fillRect/>
          </a:stretch>
        </p:blipFill>
        <p:spPr>
          <a:xfrm>
            <a:off x="349483" y="4333843"/>
            <a:ext cx="3003230" cy="2013154"/>
          </a:xfrm>
          <a:prstGeom prst="rect">
            <a:avLst/>
          </a:prstGeom>
        </p:spPr>
      </p:pic>
      <p:sp>
        <p:nvSpPr>
          <p:cNvPr id="16" name="Rectangle 15"/>
          <p:cNvSpPr/>
          <p:nvPr/>
        </p:nvSpPr>
        <p:spPr>
          <a:xfrm>
            <a:off x="971758" y="6395250"/>
            <a:ext cx="1334020" cy="215444"/>
          </a:xfrm>
          <a:prstGeom prst="rect">
            <a:avLst/>
          </a:prstGeom>
        </p:spPr>
        <p:txBody>
          <a:bodyPr wrap="none">
            <a:spAutoFit/>
          </a:bodyPr>
          <a:lstStyle/>
          <a:p>
            <a:r>
              <a:rPr lang="en-US" sz="800" dirty="0">
                <a:latin typeface="Palatino Linotype" panose="02040502050505030304" pitchFamily="18" charset="0"/>
                <a:ea typeface="Times New Roman" panose="02020603050405020304" pitchFamily="18" charset="0"/>
                <a:cs typeface="Times New Roman" panose="02020603050405020304" pitchFamily="18" charset="0"/>
              </a:rPr>
              <a:t>Chelsea Bohaty, JU MSRI</a:t>
            </a:r>
            <a:endParaRPr lang="en-US" dirty="0"/>
          </a:p>
        </p:txBody>
      </p:sp>
      <p:grpSp>
        <p:nvGrpSpPr>
          <p:cNvPr id="8" name="Group 7"/>
          <p:cNvGrpSpPr/>
          <p:nvPr/>
        </p:nvGrpSpPr>
        <p:grpSpPr>
          <a:xfrm>
            <a:off x="304800" y="1069848"/>
            <a:ext cx="2639797" cy="3158002"/>
            <a:chOff x="304800" y="1069848"/>
            <a:chExt cx="2639797" cy="3158002"/>
          </a:xfrm>
        </p:grpSpPr>
        <p:pic>
          <p:nvPicPr>
            <p:cNvPr id="3" name="Picture 2"/>
            <p:cNvPicPr>
              <a:picLocks noChangeAspect="1"/>
            </p:cNvPicPr>
            <p:nvPr/>
          </p:nvPicPr>
          <p:blipFill>
            <a:blip r:embed="rId6"/>
            <a:stretch>
              <a:fillRect/>
            </a:stretch>
          </p:blipFill>
          <p:spPr>
            <a:xfrm>
              <a:off x="304800" y="1069848"/>
              <a:ext cx="2639797" cy="3158002"/>
            </a:xfrm>
            <a:prstGeom prst="rect">
              <a:avLst/>
            </a:prstGeom>
          </p:spPr>
        </p:pic>
        <p:pic>
          <p:nvPicPr>
            <p:cNvPr id="7" name="Picture 6"/>
            <p:cNvPicPr>
              <a:picLocks noChangeAspect="1"/>
            </p:cNvPicPr>
            <p:nvPr/>
          </p:nvPicPr>
          <p:blipFill>
            <a:blip r:embed="rId7"/>
            <a:stretch>
              <a:fillRect/>
            </a:stretch>
          </p:blipFill>
          <p:spPr>
            <a:xfrm>
              <a:off x="933988" y="1435593"/>
              <a:ext cx="1152244" cy="329213"/>
            </a:xfrm>
            <a:prstGeom prst="rect">
              <a:avLst/>
            </a:prstGeom>
          </p:spPr>
        </p:pic>
      </p:grpSp>
    </p:spTree>
    <p:extLst>
      <p:ext uri="{BB962C8B-B14F-4D97-AF65-F5344CB8AC3E}">
        <p14:creationId xmlns:p14="http://schemas.microsoft.com/office/powerpoint/2010/main" val="18665561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958" y="36576"/>
            <a:ext cx="8229600" cy="911352"/>
          </a:xfrm>
        </p:spPr>
        <p:txBody>
          <a:bodyPr/>
          <a:lstStyle/>
          <a:p>
            <a:r>
              <a:rPr lang="en-US" dirty="0">
                <a:solidFill>
                  <a:srgbClr val="993300"/>
                </a:solidFill>
                <a:effectLst/>
              </a:rPr>
              <a:t>Contaminants</a:t>
            </a:r>
          </a:p>
        </p:txBody>
      </p:sp>
      <p:sp>
        <p:nvSpPr>
          <p:cNvPr id="3" name="Content Placeholder 2"/>
          <p:cNvSpPr>
            <a:spLocks noGrp="1"/>
          </p:cNvSpPr>
          <p:nvPr>
            <p:ph idx="1"/>
          </p:nvPr>
        </p:nvSpPr>
        <p:spPr>
          <a:xfrm>
            <a:off x="106136" y="1072990"/>
            <a:ext cx="8530422" cy="2461947"/>
          </a:xfrm>
        </p:spPr>
        <p:txBody>
          <a:bodyPr>
            <a:noAutofit/>
          </a:bodyPr>
          <a:lstStyle/>
          <a:p>
            <a:pPr>
              <a:buClrTx/>
              <a:buSzPct val="100000"/>
              <a:buFont typeface="Arial" panose="020B0604020202020204" pitchFamily="34" charset="0"/>
              <a:buChar char="•"/>
            </a:pPr>
            <a:r>
              <a:rPr lang="en-US" dirty="0">
                <a:solidFill>
                  <a:schemeClr val="tx1"/>
                </a:solidFill>
                <a:latin typeface="Calibri" panose="020F0502020204030204" pitchFamily="34" charset="0"/>
              </a:rPr>
              <a:t>Metals in water:  </a:t>
            </a:r>
            <a:r>
              <a:rPr lang="en-US" sz="1600" i="1" dirty="0">
                <a:solidFill>
                  <a:schemeClr val="tx1"/>
                </a:solidFill>
                <a:latin typeface="Calibri" panose="020F0502020204030204" pitchFamily="34" charset="0"/>
              </a:rPr>
              <a:t>Arsenic, cadmium, copper, lead, nickel, silver, zinc</a:t>
            </a:r>
          </a:p>
          <a:p>
            <a:pPr marL="457200" lvl="1" indent="0">
              <a:buNone/>
            </a:pPr>
            <a:r>
              <a:rPr lang="en-US" sz="2000" dirty="0" err="1">
                <a:solidFill>
                  <a:schemeClr val="tx1"/>
                </a:solidFill>
                <a:latin typeface="Calibri" panose="020F0502020204030204" pitchFamily="34" charset="0"/>
              </a:rPr>
              <a:t>Mainstem</a:t>
            </a:r>
            <a:r>
              <a:rPr lang="en-US" sz="2000" dirty="0">
                <a:solidFill>
                  <a:schemeClr val="tx1"/>
                </a:solidFill>
                <a:latin typeface="Calibri" panose="020F0502020204030204" pitchFamily="34" charset="0"/>
              </a:rPr>
              <a:t> </a:t>
            </a:r>
            <a:r>
              <a:rPr lang="en-US" sz="2000" dirty="0" smtClean="0">
                <a:solidFill>
                  <a:schemeClr val="tx1"/>
                </a:solidFill>
                <a:latin typeface="Calibri" panose="020F0502020204030204" pitchFamily="34" charset="0"/>
              </a:rPr>
              <a:t>- </a:t>
            </a:r>
            <a:r>
              <a:rPr lang="en-US" sz="1800" dirty="0" smtClean="0">
                <a:solidFill>
                  <a:schemeClr val="tx1"/>
                </a:solidFill>
                <a:latin typeface="Calibri" panose="020F0502020204030204" pitchFamily="34" charset="0"/>
              </a:rPr>
              <a:t>Maxima</a:t>
            </a:r>
            <a:r>
              <a:rPr lang="en-US" sz="1800" dirty="0">
                <a:solidFill>
                  <a:schemeClr val="tx1"/>
                </a:solidFill>
                <a:latin typeface="Calibri" panose="020F0502020204030204" pitchFamily="34" charset="0"/>
              </a:rPr>
              <a:t>, medians down since 2009 for </a:t>
            </a:r>
            <a:r>
              <a:rPr lang="en-US" sz="1800" dirty="0" smtClean="0">
                <a:solidFill>
                  <a:schemeClr val="tx1"/>
                </a:solidFill>
                <a:latin typeface="Calibri" panose="020F0502020204030204" pitchFamily="34" charset="0"/>
              </a:rPr>
              <a:t>many</a:t>
            </a:r>
          </a:p>
          <a:p>
            <a:pPr marL="457200" lvl="1" indent="0">
              <a:buNone/>
            </a:pPr>
            <a:endParaRPr lang="en-US" sz="1800" dirty="0">
              <a:solidFill>
                <a:schemeClr val="tx1"/>
              </a:solidFill>
              <a:latin typeface="Calibri" panose="020F0502020204030204" pitchFamily="34" charset="0"/>
            </a:endParaRPr>
          </a:p>
          <a:p>
            <a:pPr marL="457200" lvl="1" indent="0">
              <a:buNone/>
            </a:pPr>
            <a:r>
              <a:rPr lang="en-US" sz="2000" dirty="0" smtClean="0">
                <a:solidFill>
                  <a:schemeClr val="tx1"/>
                </a:solidFill>
                <a:latin typeface="Calibri" panose="020F0502020204030204" pitchFamily="34" charset="0"/>
              </a:rPr>
              <a:t>Tributaries </a:t>
            </a:r>
            <a:endParaRPr lang="en-US" sz="2000" dirty="0">
              <a:solidFill>
                <a:schemeClr val="tx1"/>
              </a:solidFill>
              <a:latin typeface="Calibri" panose="020F0502020204030204" pitchFamily="34" charset="0"/>
            </a:endParaRPr>
          </a:p>
          <a:p>
            <a:pPr marL="457200" lvl="1" indent="0">
              <a:buNone/>
            </a:pPr>
            <a:r>
              <a:rPr lang="en-US" sz="2000" dirty="0">
                <a:solidFill>
                  <a:schemeClr val="tx1"/>
                </a:solidFill>
                <a:latin typeface="Calibri" panose="020F0502020204030204" pitchFamily="34" charset="0"/>
              </a:rPr>
              <a:t>	</a:t>
            </a:r>
            <a:r>
              <a:rPr lang="en-US" sz="1800" dirty="0">
                <a:solidFill>
                  <a:schemeClr val="tx1"/>
                </a:solidFill>
                <a:latin typeface="Calibri" panose="020F0502020204030204" pitchFamily="34" charset="0"/>
              </a:rPr>
              <a:t>Copper biggest </a:t>
            </a:r>
            <a:r>
              <a:rPr lang="en-US" sz="1800" dirty="0" smtClean="0">
                <a:solidFill>
                  <a:schemeClr val="tx1"/>
                </a:solidFill>
                <a:latin typeface="Calibri" panose="020F0502020204030204" pitchFamily="34" charset="0"/>
              </a:rPr>
              <a:t>problem</a:t>
            </a:r>
          </a:p>
          <a:p>
            <a:pPr marL="457200" lvl="1" indent="0">
              <a:buNone/>
            </a:pPr>
            <a:r>
              <a:rPr lang="en-US" sz="1800" dirty="0">
                <a:solidFill>
                  <a:schemeClr val="tx1"/>
                </a:solidFill>
                <a:latin typeface="Calibri" panose="020F0502020204030204" pitchFamily="34" charset="0"/>
              </a:rPr>
              <a:t>	</a:t>
            </a:r>
            <a:r>
              <a:rPr lang="en-US" sz="1800" dirty="0" smtClean="0">
                <a:solidFill>
                  <a:schemeClr val="tx1"/>
                </a:solidFill>
                <a:latin typeface="Calibri" panose="020F0502020204030204" pitchFamily="34" charset="0"/>
              </a:rPr>
              <a:t>Many tributaries do not have </a:t>
            </a:r>
            <a:r>
              <a:rPr lang="en-US" sz="1800" dirty="0">
                <a:solidFill>
                  <a:schemeClr val="tx1"/>
                </a:solidFill>
                <a:latin typeface="Calibri" panose="020F0502020204030204" pitchFamily="34" charset="0"/>
              </a:rPr>
              <a:t>enough data for trend analysis</a:t>
            </a:r>
          </a:p>
          <a:p>
            <a:pPr lvl="2"/>
            <a:endParaRPr lang="en-US" sz="1200" dirty="0">
              <a:solidFill>
                <a:schemeClr val="tx1"/>
              </a:solidFill>
            </a:endParaRPr>
          </a:p>
        </p:txBody>
      </p:sp>
      <p:pic>
        <p:nvPicPr>
          <p:cNvPr id="6146" name="Picture 37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5227" y="3723366"/>
            <a:ext cx="4346656" cy="297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03948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1"/>
            <a:endParaRPr lang="en-US" dirty="0"/>
          </a:p>
          <a:p>
            <a:pPr marL="457200" lvl="1" indent="0">
              <a:buNone/>
            </a:pPr>
            <a:endParaRPr lang="en-US" dirty="0"/>
          </a:p>
          <a:p>
            <a:pPr lvl="1"/>
            <a:endParaRPr lang="en-US" dirty="0"/>
          </a:p>
        </p:txBody>
      </p:sp>
      <p:grpSp>
        <p:nvGrpSpPr>
          <p:cNvPr id="7" name="Group 6"/>
          <p:cNvGrpSpPr/>
          <p:nvPr/>
        </p:nvGrpSpPr>
        <p:grpSpPr>
          <a:xfrm>
            <a:off x="851755" y="346369"/>
            <a:ext cx="7459540" cy="6165261"/>
            <a:chOff x="851755" y="310982"/>
            <a:chExt cx="7459540" cy="6165261"/>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755" y="310982"/>
              <a:ext cx="7459540" cy="6112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64154" y="6168466"/>
              <a:ext cx="2705104" cy="307777"/>
            </a:xfrm>
            <a:prstGeom prst="rect">
              <a:avLst/>
            </a:prstGeom>
            <a:noFill/>
          </p:spPr>
          <p:txBody>
            <a:bodyPr wrap="square" rtlCol="0">
              <a:spAutoFit/>
            </a:bodyPr>
            <a:lstStyle/>
            <a:p>
              <a:r>
                <a:rPr lang="en-US" sz="1400" i="1" dirty="0">
                  <a:solidFill>
                    <a:schemeClr val="bg1"/>
                  </a:solidFill>
                </a:rPr>
                <a:t>By Heather McCarthy</a:t>
              </a:r>
            </a:p>
          </p:txBody>
        </p:sp>
      </p:grpSp>
      <p:sp>
        <p:nvSpPr>
          <p:cNvPr id="6" name="TextBox 5"/>
          <p:cNvSpPr txBox="1"/>
          <p:nvPr/>
        </p:nvSpPr>
        <p:spPr>
          <a:xfrm>
            <a:off x="3604092" y="6167680"/>
            <a:ext cx="5478364" cy="646331"/>
          </a:xfrm>
          <a:prstGeom prst="rect">
            <a:avLst/>
          </a:prstGeom>
          <a:solidFill>
            <a:srgbClr val="FFFF00"/>
          </a:solidFill>
          <a:ln>
            <a:solidFill>
              <a:schemeClr val="accent1"/>
            </a:solidFill>
          </a:ln>
        </p:spPr>
        <p:txBody>
          <a:bodyPr wrap="square" rtlCol="0">
            <a:spAutoFit/>
          </a:bodyPr>
          <a:lstStyle/>
          <a:p>
            <a:r>
              <a:rPr lang="en-US" sz="3600" b="1" i="1" dirty="0">
                <a:latin typeface="Segoe Print" pitchFamily="2" charset="0"/>
              </a:rPr>
              <a:t>Thank you! Questions?</a:t>
            </a:r>
          </a:p>
        </p:txBody>
      </p:sp>
    </p:spTree>
    <p:extLst>
      <p:ext uri="{BB962C8B-B14F-4D97-AF65-F5344CB8AC3E}">
        <p14:creationId xmlns:p14="http://schemas.microsoft.com/office/powerpoint/2010/main" val="35967638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98663" y="1177018"/>
            <a:ext cx="4678137" cy="4755152"/>
          </a:xfrm>
        </p:spPr>
        <p:txBody>
          <a:bodyPr>
            <a:noAutofit/>
          </a:bodyPr>
          <a:lstStyle/>
          <a:p>
            <a:pPr>
              <a:buClrTx/>
              <a:buSzPct val="100000"/>
              <a:buFont typeface="Arial" panose="020B0604020202020204" pitchFamily="34" charset="0"/>
              <a:buChar char="•"/>
            </a:pPr>
            <a:r>
              <a:rPr lang="en-US" sz="1800" dirty="0">
                <a:solidFill>
                  <a:schemeClr val="tx1"/>
                </a:solidFill>
                <a:latin typeface="Calibri" panose="020F0502020204030204" pitchFamily="34" charset="0"/>
              </a:rPr>
              <a:t>Reviewers and Advisors:</a:t>
            </a:r>
          </a:p>
          <a:p>
            <a:pPr lvl="1">
              <a:buClrTx/>
              <a:buSzPct val="100000"/>
              <a:buFont typeface="Courier New" panose="02070309020205020404" pitchFamily="49" charset="0"/>
              <a:buChar char="o"/>
            </a:pPr>
            <a:r>
              <a:rPr lang="en-US" sz="1800" dirty="0">
                <a:solidFill>
                  <a:schemeClr val="tx1"/>
                </a:solidFill>
                <a:latin typeface="Calibri" panose="020F0502020204030204" pitchFamily="34" charset="0"/>
              </a:rPr>
              <a:t>SJRWMD</a:t>
            </a:r>
          </a:p>
          <a:p>
            <a:pPr lvl="1">
              <a:buClrTx/>
              <a:buSzPct val="100000"/>
              <a:buFont typeface="Courier New" panose="02070309020205020404" pitchFamily="49" charset="0"/>
              <a:buChar char="o"/>
            </a:pPr>
            <a:r>
              <a:rPr lang="en-US" sz="1800" dirty="0">
                <a:solidFill>
                  <a:schemeClr val="tx1"/>
                </a:solidFill>
                <a:latin typeface="Calibri" panose="020F0502020204030204" pitchFamily="34" charset="0"/>
              </a:rPr>
              <a:t>City of Jacksonville</a:t>
            </a:r>
          </a:p>
          <a:p>
            <a:pPr lvl="1">
              <a:buClrTx/>
              <a:buSzPct val="100000"/>
              <a:buFont typeface="Courier New" panose="02070309020205020404" pitchFamily="49" charset="0"/>
              <a:buChar char="o"/>
            </a:pPr>
            <a:r>
              <a:rPr lang="en-US" sz="1800" dirty="0">
                <a:solidFill>
                  <a:schemeClr val="tx1"/>
                </a:solidFill>
                <a:latin typeface="Calibri" panose="020F0502020204030204" pitchFamily="34" charset="0"/>
              </a:rPr>
              <a:t>FL Dept. of Health</a:t>
            </a:r>
          </a:p>
          <a:p>
            <a:pPr lvl="1">
              <a:buClrTx/>
              <a:buSzPct val="100000"/>
              <a:buFont typeface="Courier New" panose="02070309020205020404" pitchFamily="49" charset="0"/>
              <a:buChar char="o"/>
            </a:pPr>
            <a:r>
              <a:rPr lang="en-US" sz="1800" dirty="0">
                <a:solidFill>
                  <a:schemeClr val="tx1"/>
                </a:solidFill>
                <a:latin typeface="Calibri" panose="020F0502020204030204" pitchFamily="34" charset="0"/>
              </a:rPr>
              <a:t>FDEP</a:t>
            </a:r>
          </a:p>
          <a:p>
            <a:pPr lvl="1">
              <a:buClrTx/>
              <a:buSzPct val="100000"/>
              <a:buFont typeface="Courier New" panose="02070309020205020404" pitchFamily="49" charset="0"/>
              <a:buChar char="o"/>
            </a:pPr>
            <a:r>
              <a:rPr lang="en-US" sz="1800" dirty="0">
                <a:solidFill>
                  <a:schemeClr val="tx1"/>
                </a:solidFill>
                <a:latin typeface="Calibri" panose="020F0502020204030204" pitchFamily="34" charset="0"/>
              </a:rPr>
              <a:t>JEA</a:t>
            </a:r>
          </a:p>
          <a:p>
            <a:pPr lvl="1">
              <a:buClrTx/>
              <a:buSzPct val="100000"/>
              <a:buFont typeface="Courier New" panose="02070309020205020404" pitchFamily="49" charset="0"/>
              <a:buChar char="o"/>
            </a:pPr>
            <a:r>
              <a:rPr lang="en-US" sz="1800" dirty="0">
                <a:solidFill>
                  <a:schemeClr val="tx1"/>
                </a:solidFill>
                <a:latin typeface="Calibri" panose="020F0502020204030204" pitchFamily="34" charset="0"/>
              </a:rPr>
              <a:t>St. Johns </a:t>
            </a:r>
            <a:r>
              <a:rPr lang="en-US" sz="1800" dirty="0" err="1">
                <a:solidFill>
                  <a:schemeClr val="tx1"/>
                </a:solidFill>
                <a:latin typeface="Calibri" panose="020F0502020204030204" pitchFamily="34" charset="0"/>
              </a:rPr>
              <a:t>Riverkeeper</a:t>
            </a:r>
            <a:endParaRPr lang="en-US" sz="1800" dirty="0">
              <a:solidFill>
                <a:schemeClr val="tx1"/>
              </a:solidFill>
              <a:latin typeface="Calibri" panose="020F0502020204030204" pitchFamily="34" charset="0"/>
            </a:endParaRPr>
          </a:p>
          <a:p>
            <a:pPr lvl="1">
              <a:buClrTx/>
              <a:buSzPct val="100000"/>
              <a:buFont typeface="Courier New" panose="02070309020205020404" pitchFamily="49" charset="0"/>
              <a:buChar char="o"/>
            </a:pPr>
            <a:r>
              <a:rPr lang="en-US" sz="1800" dirty="0" err="1">
                <a:solidFill>
                  <a:schemeClr val="tx1"/>
                </a:solidFill>
                <a:latin typeface="Calibri" panose="020F0502020204030204" pitchFamily="34" charset="0"/>
              </a:rPr>
              <a:t>Middlebrook</a:t>
            </a:r>
            <a:r>
              <a:rPr lang="en-US" sz="1800" dirty="0">
                <a:solidFill>
                  <a:schemeClr val="tx1"/>
                </a:solidFill>
                <a:latin typeface="Calibri" panose="020F0502020204030204" pitchFamily="34" charset="0"/>
              </a:rPr>
              <a:t> Company</a:t>
            </a:r>
          </a:p>
          <a:p>
            <a:pPr lvl="1">
              <a:buClrTx/>
              <a:buSzPct val="100000"/>
              <a:buFont typeface="Courier New" panose="02070309020205020404" pitchFamily="49" charset="0"/>
              <a:buChar char="o"/>
            </a:pPr>
            <a:r>
              <a:rPr lang="en-US" sz="1800" dirty="0">
                <a:solidFill>
                  <a:schemeClr val="tx1"/>
                </a:solidFill>
                <a:latin typeface="Calibri" panose="020F0502020204030204" pitchFamily="34" charset="0"/>
              </a:rPr>
              <a:t>The Nature Conservancy</a:t>
            </a:r>
          </a:p>
          <a:p>
            <a:pPr lvl="1">
              <a:buClrTx/>
              <a:buSzPct val="100000"/>
              <a:buFont typeface="Courier New" panose="02070309020205020404" pitchFamily="49" charset="0"/>
              <a:buChar char="o"/>
            </a:pPr>
            <a:r>
              <a:rPr lang="en-US" sz="1800" dirty="0">
                <a:solidFill>
                  <a:schemeClr val="tx1"/>
                </a:solidFill>
                <a:latin typeface="Calibri" panose="020F0502020204030204" pitchFamily="34" charset="0"/>
              </a:rPr>
              <a:t>FWRI</a:t>
            </a:r>
          </a:p>
          <a:p>
            <a:pPr lvl="1">
              <a:buClrTx/>
              <a:buSzPct val="100000"/>
              <a:buFont typeface="Courier New" panose="02070309020205020404" pitchFamily="49" charset="0"/>
              <a:buChar char="o"/>
            </a:pPr>
            <a:r>
              <a:rPr lang="en-US" sz="1800" dirty="0">
                <a:solidFill>
                  <a:schemeClr val="tx1"/>
                </a:solidFill>
                <a:latin typeface="Calibri" panose="020F0502020204030204" pitchFamily="34" charset="0"/>
              </a:rPr>
              <a:t>FL Sea Grant</a:t>
            </a:r>
          </a:p>
          <a:p>
            <a:pPr lvl="1">
              <a:buClrTx/>
              <a:buSzPct val="100000"/>
              <a:buFont typeface="Courier New" panose="02070309020205020404" pitchFamily="49" charset="0"/>
              <a:buChar char="o"/>
            </a:pPr>
            <a:r>
              <a:rPr lang="en-US" sz="1800" dirty="0">
                <a:solidFill>
                  <a:schemeClr val="tx1"/>
                </a:solidFill>
                <a:latin typeface="Calibri" panose="020F0502020204030204" pitchFamily="34" charset="0"/>
              </a:rPr>
              <a:t>National Park Service</a:t>
            </a:r>
          </a:p>
          <a:p>
            <a:pPr lvl="1">
              <a:buClrTx/>
              <a:buSzPct val="100000"/>
              <a:buFont typeface="Courier New" panose="02070309020205020404" pitchFamily="49" charset="0"/>
              <a:buChar char="o"/>
            </a:pPr>
            <a:r>
              <a:rPr lang="en-US" sz="1800" dirty="0">
                <a:solidFill>
                  <a:schemeClr val="tx1"/>
                </a:solidFill>
                <a:latin typeface="Calibri" panose="020F0502020204030204" pitchFamily="34" charset="0"/>
              </a:rPr>
              <a:t>Wildwood Consulting</a:t>
            </a:r>
          </a:p>
          <a:p>
            <a:pPr lvl="1">
              <a:buClrTx/>
              <a:buSzPct val="100000"/>
              <a:buFont typeface="Courier New" panose="02070309020205020404" pitchFamily="49" charset="0"/>
              <a:buChar char="o"/>
            </a:pPr>
            <a:r>
              <a:rPr lang="en-US" sz="1800" dirty="0">
                <a:solidFill>
                  <a:schemeClr val="tx1"/>
                </a:solidFill>
                <a:latin typeface="Calibri" panose="020F0502020204030204" pitchFamily="34" charset="0"/>
              </a:rPr>
              <a:t>UNF</a:t>
            </a:r>
          </a:p>
          <a:p>
            <a:pPr lvl="1">
              <a:buClrTx/>
              <a:buSzPct val="100000"/>
              <a:buFont typeface="Courier New" panose="02070309020205020404" pitchFamily="49" charset="0"/>
              <a:buChar char="o"/>
            </a:pPr>
            <a:r>
              <a:rPr lang="en-US" sz="1800" dirty="0">
                <a:solidFill>
                  <a:schemeClr val="tx1"/>
                </a:solidFill>
                <a:latin typeface="Calibri" panose="020F0502020204030204" pitchFamily="34" charset="0"/>
              </a:rPr>
              <a:t>JU</a:t>
            </a:r>
          </a:p>
          <a:p>
            <a:pPr lvl="1">
              <a:buClrTx/>
              <a:buSzPct val="100000"/>
              <a:buFont typeface="Courier New" panose="02070309020205020404" pitchFamily="49" charset="0"/>
              <a:buChar char="o"/>
            </a:pPr>
            <a:r>
              <a:rPr lang="en-US" sz="1800" dirty="0">
                <a:solidFill>
                  <a:schemeClr val="tx1"/>
                </a:solidFill>
                <a:latin typeface="Calibri" panose="020F0502020204030204" pitchFamily="34" charset="0"/>
              </a:rPr>
              <a:t>Valdosta </a:t>
            </a:r>
            <a:r>
              <a:rPr lang="en-US" sz="1800" dirty="0" smtClean="0">
                <a:solidFill>
                  <a:schemeClr val="tx1"/>
                </a:solidFill>
                <a:latin typeface="Calibri" panose="020F0502020204030204" pitchFamily="34" charset="0"/>
              </a:rPr>
              <a:t>State</a:t>
            </a:r>
            <a:endParaRPr lang="en-US" sz="1800" dirty="0">
              <a:solidFill>
                <a:schemeClr val="tx1"/>
              </a:solidFill>
              <a:latin typeface="Calibri" panose="020F0502020204030204" pitchFamily="34" charset="0"/>
            </a:endParaRPr>
          </a:p>
          <a:p>
            <a:pPr lvl="1">
              <a:buClrTx/>
              <a:buSzPct val="100000"/>
              <a:buFont typeface="Arial" panose="020B0604020202020204" pitchFamily="34" charset="0"/>
              <a:buChar char="•"/>
            </a:pPr>
            <a:endParaRPr lang="en-US" sz="1800" dirty="0">
              <a:solidFill>
                <a:schemeClr val="tx1"/>
              </a:solidFill>
              <a:latin typeface="Calibri" panose="020F0502020204030204" pitchFamily="34" charset="0"/>
            </a:endParaRPr>
          </a:p>
          <a:p>
            <a:pPr>
              <a:buClrTx/>
              <a:buSzPct val="100000"/>
              <a:buFont typeface="Arial" panose="020B0604020202020204" pitchFamily="34" charset="0"/>
              <a:buChar char="•"/>
            </a:pPr>
            <a:endParaRPr lang="en-US" sz="1800" dirty="0">
              <a:solidFill>
                <a:schemeClr val="tx1"/>
              </a:solidFill>
            </a:endParaRPr>
          </a:p>
        </p:txBody>
      </p:sp>
      <p:sp>
        <p:nvSpPr>
          <p:cNvPr id="4" name="Content Placeholder 3"/>
          <p:cNvSpPr>
            <a:spLocks noGrp="1"/>
          </p:cNvSpPr>
          <p:nvPr>
            <p:ph sz="half" idx="2"/>
          </p:nvPr>
        </p:nvSpPr>
        <p:spPr>
          <a:xfrm>
            <a:off x="4876800" y="1828800"/>
            <a:ext cx="3335382" cy="2578740"/>
          </a:xfrm>
        </p:spPr>
        <p:txBody>
          <a:bodyPr vert="horz">
            <a:normAutofit fontScale="85000" lnSpcReduction="20000"/>
          </a:bodyPr>
          <a:lstStyle/>
          <a:p>
            <a:pPr>
              <a:buClrTx/>
              <a:buSzPct val="100000"/>
              <a:buFont typeface="Arial" panose="020B0604020202020204" pitchFamily="34" charset="0"/>
              <a:buChar char="•"/>
            </a:pPr>
            <a:r>
              <a:rPr lang="en-US" dirty="0">
                <a:solidFill>
                  <a:schemeClr val="tx1"/>
                </a:solidFill>
                <a:latin typeface="Calibri" panose="020F0502020204030204" pitchFamily="34" charset="0"/>
              </a:rPr>
              <a:t>Special thanks to:</a:t>
            </a:r>
          </a:p>
          <a:p>
            <a:pPr lvl="1">
              <a:buClrTx/>
              <a:buSzPct val="100000"/>
              <a:buFont typeface="Courier New" panose="02070309020205020404" pitchFamily="49" charset="0"/>
              <a:buChar char="o"/>
            </a:pPr>
            <a:r>
              <a:rPr lang="en-US" sz="2000" dirty="0">
                <a:solidFill>
                  <a:schemeClr val="tx1"/>
                </a:solidFill>
                <a:latin typeface="Calibri" panose="020F0502020204030204" pitchFamily="34" charset="0"/>
              </a:rPr>
              <a:t>Dr. Stuart Chalk</a:t>
            </a:r>
          </a:p>
          <a:p>
            <a:pPr lvl="1">
              <a:buClrTx/>
              <a:buSzPct val="100000"/>
              <a:buFont typeface="Courier New" panose="02070309020205020404" pitchFamily="49" charset="0"/>
              <a:buChar char="o"/>
            </a:pPr>
            <a:r>
              <a:rPr lang="en-US" sz="2000" dirty="0">
                <a:solidFill>
                  <a:schemeClr val="tx1"/>
                </a:solidFill>
                <a:latin typeface="Calibri" panose="020F0502020204030204" pitchFamily="34" charset="0"/>
              </a:rPr>
              <a:t>Dr. Lucy Sonnenberg</a:t>
            </a:r>
          </a:p>
          <a:p>
            <a:pPr lvl="1">
              <a:buClrTx/>
              <a:buSzPct val="100000"/>
              <a:buFont typeface="Courier New" panose="02070309020205020404" pitchFamily="49" charset="0"/>
              <a:buChar char="o"/>
            </a:pPr>
            <a:r>
              <a:rPr lang="en-US" sz="2000" dirty="0">
                <a:solidFill>
                  <a:schemeClr val="tx1"/>
                </a:solidFill>
                <a:latin typeface="Calibri" panose="020F0502020204030204" pitchFamily="34" charset="0"/>
              </a:rPr>
              <a:t>Dr. Dan McCarthy</a:t>
            </a:r>
          </a:p>
          <a:p>
            <a:pPr lvl="1">
              <a:buClrTx/>
              <a:buSzPct val="100000"/>
              <a:buFont typeface="Courier New" panose="02070309020205020404" pitchFamily="49" charset="0"/>
              <a:buChar char="o"/>
            </a:pPr>
            <a:r>
              <a:rPr lang="en-US" sz="2000" dirty="0">
                <a:solidFill>
                  <a:schemeClr val="tx1"/>
                </a:solidFill>
                <a:latin typeface="Calibri" panose="020F0502020204030204" pitchFamily="34" charset="0"/>
              </a:rPr>
              <a:t>Ms. Heather McCarthy</a:t>
            </a:r>
          </a:p>
          <a:p>
            <a:pPr lvl="1">
              <a:buClrTx/>
              <a:buSzPct val="100000"/>
              <a:buFont typeface="Courier New" panose="02070309020205020404" pitchFamily="49" charset="0"/>
              <a:buChar char="o"/>
            </a:pPr>
            <a:r>
              <a:rPr lang="en-US" sz="2000" dirty="0">
                <a:solidFill>
                  <a:schemeClr val="tx1"/>
                </a:solidFill>
                <a:latin typeface="Calibri" panose="020F0502020204030204" pitchFamily="34" charset="0"/>
              </a:rPr>
              <a:t>Dr. Pat Welsh</a:t>
            </a:r>
          </a:p>
          <a:p>
            <a:pPr lvl="1">
              <a:buClrTx/>
              <a:buSzPct val="100000"/>
              <a:buFont typeface="Courier New" panose="02070309020205020404" pitchFamily="49" charset="0"/>
              <a:buChar char="o"/>
            </a:pPr>
            <a:r>
              <a:rPr lang="en-US" sz="2000" dirty="0">
                <a:solidFill>
                  <a:schemeClr val="tx1"/>
                </a:solidFill>
                <a:latin typeface="Calibri" panose="020F0502020204030204" pitchFamily="34" charset="0"/>
              </a:rPr>
              <a:t>Ms. April Moore</a:t>
            </a:r>
          </a:p>
          <a:p>
            <a:pPr lvl="1">
              <a:buClrTx/>
              <a:buSzPct val="100000"/>
              <a:buFont typeface="Courier New" panose="02070309020205020404" pitchFamily="49" charset="0"/>
              <a:buChar char="o"/>
            </a:pPr>
            <a:r>
              <a:rPr lang="en-US" sz="2000" dirty="0">
                <a:solidFill>
                  <a:schemeClr val="tx1"/>
                </a:solidFill>
                <a:latin typeface="Calibri" panose="020F0502020204030204" pitchFamily="34" charset="0"/>
              </a:rPr>
              <a:t>Dr. Ray Bowman</a:t>
            </a:r>
          </a:p>
          <a:p>
            <a:pPr lvl="1">
              <a:buClrTx/>
              <a:buSzPct val="100000"/>
              <a:buFont typeface="Courier New" panose="02070309020205020404" pitchFamily="49" charset="0"/>
              <a:buChar char="o"/>
            </a:pPr>
            <a:r>
              <a:rPr lang="en-US" sz="2000" dirty="0">
                <a:solidFill>
                  <a:schemeClr val="tx1"/>
                </a:solidFill>
                <a:latin typeface="Calibri" panose="020F0502020204030204" pitchFamily="34" charset="0"/>
              </a:rPr>
              <a:t>Dr. Quinton White</a:t>
            </a:r>
          </a:p>
        </p:txBody>
      </p:sp>
      <p:sp>
        <p:nvSpPr>
          <p:cNvPr id="11" name="Title 10"/>
          <p:cNvSpPr>
            <a:spLocks noGrp="1"/>
          </p:cNvSpPr>
          <p:nvPr>
            <p:ph type="title"/>
          </p:nvPr>
        </p:nvSpPr>
        <p:spPr>
          <a:xfrm>
            <a:off x="383945" y="159249"/>
            <a:ext cx="8686800" cy="841248"/>
          </a:xfrm>
        </p:spPr>
        <p:txBody>
          <a:bodyPr/>
          <a:lstStyle/>
          <a:p>
            <a:r>
              <a:rPr lang="en-US" dirty="0"/>
              <a:t>About the Report</a:t>
            </a:r>
          </a:p>
        </p:txBody>
      </p:sp>
      <p:sp>
        <p:nvSpPr>
          <p:cNvPr id="5" name="TextBox 4"/>
          <p:cNvSpPr txBox="1"/>
          <p:nvPr/>
        </p:nvSpPr>
        <p:spPr>
          <a:xfrm>
            <a:off x="3601763" y="5139025"/>
            <a:ext cx="5348599" cy="1200329"/>
          </a:xfrm>
          <a:prstGeom prst="rect">
            <a:avLst/>
          </a:prstGeom>
          <a:noFill/>
        </p:spPr>
        <p:txBody>
          <a:bodyPr wrap="square" rtlCol="0">
            <a:spAutoFit/>
          </a:bodyPr>
          <a:lstStyle/>
          <a:p>
            <a:r>
              <a:rPr lang="en-US" dirty="0" smtClean="0"/>
              <a:t>The River Report is an independent assessment. Reviewing this Report does not imply agreement with opinions and conclusions reached by the Report’s authors.</a:t>
            </a:r>
            <a:endParaRPr lang="en-US" dirty="0"/>
          </a:p>
        </p:txBody>
      </p:sp>
    </p:spTree>
    <p:extLst>
      <p:ext uri="{BB962C8B-B14F-4D97-AF65-F5344CB8AC3E}">
        <p14:creationId xmlns:p14="http://schemas.microsoft.com/office/powerpoint/2010/main" val="22643606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847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Manatee Deaths Duval 2017</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26111545"/>
              </p:ext>
            </p:extLst>
          </p:nvPr>
        </p:nvGraphicFramePr>
        <p:xfrm>
          <a:off x="358812" y="1513197"/>
          <a:ext cx="8495820" cy="4529988"/>
        </p:xfrm>
        <a:graphic>
          <a:graphicData uri="http://schemas.openxmlformats.org/drawingml/2006/table">
            <a:tbl>
              <a:tblPr firstRow="1" firstCol="1" bandRow="1"/>
              <a:tblGrid>
                <a:gridCol w="533551">
                  <a:extLst>
                    <a:ext uri="{9D8B030D-6E8A-4147-A177-3AD203B41FA5}">
                      <a16:colId xmlns:a16="http://schemas.microsoft.com/office/drawing/2014/main" val="2102547544"/>
                    </a:ext>
                  </a:extLst>
                </a:gridCol>
                <a:gridCol w="798012">
                  <a:extLst>
                    <a:ext uri="{9D8B030D-6E8A-4147-A177-3AD203B41FA5}">
                      <a16:colId xmlns:a16="http://schemas.microsoft.com/office/drawing/2014/main" val="3308558415"/>
                    </a:ext>
                  </a:extLst>
                </a:gridCol>
                <a:gridCol w="1211233">
                  <a:extLst>
                    <a:ext uri="{9D8B030D-6E8A-4147-A177-3AD203B41FA5}">
                      <a16:colId xmlns:a16="http://schemas.microsoft.com/office/drawing/2014/main" val="2948705891"/>
                    </a:ext>
                  </a:extLst>
                </a:gridCol>
                <a:gridCol w="310081">
                  <a:extLst>
                    <a:ext uri="{9D8B030D-6E8A-4147-A177-3AD203B41FA5}">
                      <a16:colId xmlns:a16="http://schemas.microsoft.com/office/drawing/2014/main" val="3757867748"/>
                    </a:ext>
                  </a:extLst>
                </a:gridCol>
                <a:gridCol w="606938">
                  <a:extLst>
                    <a:ext uri="{9D8B030D-6E8A-4147-A177-3AD203B41FA5}">
                      <a16:colId xmlns:a16="http://schemas.microsoft.com/office/drawing/2014/main" val="4117499070"/>
                    </a:ext>
                  </a:extLst>
                </a:gridCol>
                <a:gridCol w="2146765">
                  <a:extLst>
                    <a:ext uri="{9D8B030D-6E8A-4147-A177-3AD203B41FA5}">
                      <a16:colId xmlns:a16="http://schemas.microsoft.com/office/drawing/2014/main" val="1347156859"/>
                    </a:ext>
                  </a:extLst>
                </a:gridCol>
                <a:gridCol w="2889240">
                  <a:extLst>
                    <a:ext uri="{9D8B030D-6E8A-4147-A177-3AD203B41FA5}">
                      <a16:colId xmlns:a16="http://schemas.microsoft.com/office/drawing/2014/main" val="3333406759"/>
                    </a:ext>
                  </a:extLst>
                </a:gridCol>
              </a:tblGrid>
              <a:tr h="181287">
                <a:tc gridSpan="6">
                  <a:txBody>
                    <a:bodyPr/>
                    <a:lstStyle/>
                    <a:p>
                      <a:pPr marL="0" marR="0">
                        <a:lnSpc>
                          <a:spcPct val="107000"/>
                        </a:lnSpc>
                        <a:spcBef>
                          <a:spcPts val="0"/>
                        </a:spcBef>
                        <a:spcAft>
                          <a:spcPts val="0"/>
                        </a:spcAft>
                      </a:pPr>
                      <a:r>
                        <a:rPr lang="en-US" sz="1100" b="1" u="sng">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Manatee deaths from all causes 2017, Duval Co., FL.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nSpc>
                          <a:spcPct val="107000"/>
                        </a:lnSpc>
                      </a:pPr>
                      <a:endParaRPr lang="en-US" sz="1000">
                        <a:effectLst/>
                        <a:latin typeface="Calibri" panose="020F0502020204030204" pitchFamily="34" charset="0"/>
                        <a:cs typeface="Times New Roman" panose="02020603050405020304" pitchFamily="18" charset="0"/>
                      </a:endParaRPr>
                    </a:p>
                  </a:txBody>
                  <a:tcPr marL="62156" marR="62156" marT="0" marB="0" anchor="b">
                    <a:lnL>
                      <a:noFill/>
                    </a:lnL>
                    <a:lnR>
                      <a:noFill/>
                    </a:lnR>
                    <a:lnT>
                      <a:noFill/>
                    </a:lnT>
                    <a:lnB>
                      <a:noFill/>
                    </a:lnB>
                  </a:tcPr>
                </a:tc>
                <a:extLst>
                  <a:ext uri="{0D108BD9-81ED-4DB2-BD59-A6C34878D82A}">
                    <a16:rowId xmlns:a16="http://schemas.microsoft.com/office/drawing/2014/main" val="583453273"/>
                  </a:ext>
                </a:extLst>
              </a:tr>
              <a:tr h="189920">
                <a:tc gridSpan="6">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nSpc>
                          <a:spcPct val="107000"/>
                        </a:lnSpc>
                      </a:pPr>
                      <a:endParaRPr lang="en-US" sz="1000">
                        <a:effectLst/>
                        <a:latin typeface="Calibri" panose="020F0502020204030204" pitchFamily="34" charset="0"/>
                        <a:cs typeface="Times New Roman" panose="02020603050405020304" pitchFamily="18" charset="0"/>
                      </a:endParaRPr>
                    </a:p>
                  </a:txBody>
                  <a:tcPr marL="62156" marR="62156" marT="0" marB="0" anchor="b">
                    <a:lnL>
                      <a:noFill/>
                    </a:lnL>
                    <a:lnR>
                      <a:noFill/>
                    </a:lnR>
                    <a:lnT>
                      <a:noFill/>
                    </a:lnT>
                    <a:lnB>
                      <a:noFill/>
                    </a:lnB>
                  </a:tcPr>
                </a:tc>
                <a:extLst>
                  <a:ext uri="{0D108BD9-81ED-4DB2-BD59-A6C34878D82A}">
                    <a16:rowId xmlns:a16="http://schemas.microsoft.com/office/drawing/2014/main" val="1941217637"/>
                  </a:ext>
                </a:extLst>
              </a:tr>
              <a:tr h="181287">
                <a:tc>
                  <a:txBody>
                    <a:bodyPr/>
                    <a:lstStyle/>
                    <a:p>
                      <a:pPr>
                        <a:lnSpc>
                          <a:spcPct val="107000"/>
                        </a:lnSpc>
                      </a:pPr>
                      <a:endParaRPr lang="en-US" sz="1000">
                        <a:effectLst/>
                        <a:latin typeface="Calibri" panose="020F0502020204030204" pitchFamily="34" charset="0"/>
                        <a:cs typeface="Times New Roman" panose="02020603050405020304" pitchFamily="18" charset="0"/>
                      </a:endParaRPr>
                    </a:p>
                  </a:txBody>
                  <a:tcPr marL="62156" marR="62156"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000">
                        <a:effectLst/>
                        <a:latin typeface="Calibri" panose="020F0502020204030204" pitchFamily="34" charset="0"/>
                        <a:cs typeface="Times New Roman" panose="02020603050405020304" pitchFamily="18" charset="0"/>
                      </a:endParaRPr>
                    </a:p>
                  </a:txBody>
                  <a:tcPr marL="62156" marR="62156"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Manatee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n-US" sz="1000">
                        <a:effectLst/>
                        <a:latin typeface="Calibri" panose="020F0502020204030204" pitchFamily="34" charset="0"/>
                        <a:cs typeface="Times New Roman" panose="02020603050405020304" pitchFamily="18" charset="0"/>
                      </a:endParaRPr>
                    </a:p>
                  </a:txBody>
                  <a:tcPr marL="62156" marR="62156"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Mortality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Location Info.</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b">
                    <a:lnL>
                      <a:noFill/>
                    </a:lnL>
                    <a:lnR>
                      <a:noFill/>
                    </a:lnR>
                    <a:lnT>
                      <a:noFill/>
                    </a:lnT>
                    <a:lnB>
                      <a:noFill/>
                    </a:lnB>
                  </a:tcPr>
                </a:tc>
                <a:extLst>
                  <a:ext uri="{0D108BD9-81ED-4DB2-BD59-A6C34878D82A}">
                    <a16:rowId xmlns:a16="http://schemas.microsoft.com/office/drawing/2014/main" val="3372904918"/>
                  </a:ext>
                </a:extLst>
              </a:tr>
              <a:tr h="354747">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Count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field ID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Length</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category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000">
                        <a:effectLst/>
                        <a:latin typeface="Calibri" panose="020F0502020204030204" pitchFamily="34" charset="0"/>
                        <a:cs typeface="Times New Roman" panose="02020603050405020304" pitchFamily="18" charset="0"/>
                      </a:endParaRPr>
                    </a:p>
                  </a:txBody>
                  <a:tcPr marL="62156" marR="62156" marT="0" marB="0" anchor="b">
                    <a:lnL>
                      <a:noFill/>
                    </a:lnL>
                    <a:lnR>
                      <a:noFill/>
                    </a:lnR>
                    <a:lnT>
                      <a:noFill/>
                    </a:lnT>
                    <a:lnB>
                      <a:noFill/>
                    </a:lnB>
                  </a:tcPr>
                </a:tc>
                <a:extLst>
                  <a:ext uri="{0D108BD9-81ED-4DB2-BD59-A6C34878D82A}">
                    <a16:rowId xmlns:a16="http://schemas.microsoft.com/office/drawing/2014/main" val="3626395821"/>
                  </a:ext>
                </a:extLst>
              </a:tr>
              <a:tr h="354747">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1/11/2017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MNE17001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5-Natural-Cold Stress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West bank of </a:t>
                      </a:r>
                      <a:r>
                        <a:rPr lang="en-US" sz="11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sjr</a:t>
                      </a:r>
                      <a:r>
                        <a:rPr lang="en-US"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 of Sadler Pt. n of NAS)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b">
                    <a:lnL>
                      <a:noFill/>
                    </a:lnL>
                    <a:lnR>
                      <a:noFill/>
                    </a:lnR>
                    <a:lnT>
                      <a:noFill/>
                    </a:lnT>
                    <a:lnB>
                      <a:noFill/>
                    </a:lnB>
                  </a:tcPr>
                </a:tc>
                <a:extLst>
                  <a:ext uri="{0D108BD9-81ED-4DB2-BD59-A6C34878D82A}">
                    <a16:rowId xmlns:a16="http://schemas.microsoft.com/office/drawing/2014/main" val="3884481685"/>
                  </a:ext>
                </a:extLst>
              </a:tr>
              <a:tr h="181287">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2/8/2017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MNE17007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1-Watercraft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nSpc>
                          <a:spcPct val="107000"/>
                        </a:lnSpc>
                        <a:spcBef>
                          <a:spcPts val="0"/>
                        </a:spcBef>
                        <a:spcAft>
                          <a:spcPts val="0"/>
                        </a:spcAft>
                      </a:pPr>
                      <a:r>
                        <a:rPr lang="en-US"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Talleyrand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b">
                    <a:lnL>
                      <a:noFill/>
                    </a:lnL>
                    <a:lnR>
                      <a:noFill/>
                    </a:lnR>
                    <a:lnT>
                      <a:noFill/>
                    </a:lnT>
                    <a:lnB>
                      <a:noFill/>
                    </a:lnB>
                  </a:tcPr>
                </a:tc>
                <a:extLst>
                  <a:ext uri="{0D108BD9-81ED-4DB2-BD59-A6C34878D82A}">
                    <a16:rowId xmlns:a16="http://schemas.microsoft.com/office/drawing/2014/main" val="3029213949"/>
                  </a:ext>
                </a:extLst>
              </a:tr>
              <a:tr h="181287">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5/1/2017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SWFTm1705b</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8-Undetermined, Other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nSpc>
                          <a:spcPct val="107000"/>
                        </a:lnSpc>
                        <a:spcBef>
                          <a:spcPts val="0"/>
                        </a:spcBef>
                        <a:spcAft>
                          <a:spcPts val="0"/>
                        </a:spcAft>
                      </a:pPr>
                      <a:r>
                        <a:rPr lang="en-US"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Ortega Basin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extLst>
                  <a:ext uri="{0D108BD9-81ED-4DB2-BD59-A6C34878D82A}">
                    <a16:rowId xmlns:a16="http://schemas.microsoft.com/office/drawing/2014/main" val="3886815125"/>
                  </a:ext>
                </a:extLst>
              </a:tr>
              <a:tr h="181287">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5/4/2017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SWFTm1710b</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b">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6-Natural, Other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nSpc>
                          <a:spcPct val="107000"/>
                        </a:lnSpc>
                        <a:spcBef>
                          <a:spcPts val="0"/>
                        </a:spcBef>
                        <a:spcAft>
                          <a:spcPts val="0"/>
                        </a:spcAft>
                      </a:pPr>
                      <a:r>
                        <a:rPr lang="en-US"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ICW Pablo Creek</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b">
                    <a:lnL>
                      <a:noFill/>
                    </a:lnL>
                    <a:lnR>
                      <a:noFill/>
                    </a:lnR>
                    <a:lnT>
                      <a:noFill/>
                    </a:lnT>
                    <a:lnB>
                      <a:noFill/>
                    </a:lnB>
                  </a:tcPr>
                </a:tc>
                <a:extLst>
                  <a:ext uri="{0D108BD9-81ED-4DB2-BD59-A6C34878D82A}">
                    <a16:rowId xmlns:a16="http://schemas.microsoft.com/office/drawing/2014/main" val="3638454083"/>
                  </a:ext>
                </a:extLst>
              </a:tr>
              <a:tr h="181287">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5/7/2017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MNE17012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8-Undetermined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nSpc>
                          <a:spcPct val="107000"/>
                        </a:lnSpc>
                        <a:spcBef>
                          <a:spcPts val="0"/>
                        </a:spcBef>
                        <a:spcAft>
                          <a:spcPts val="0"/>
                        </a:spcAft>
                      </a:pPr>
                      <a:r>
                        <a:rPr lang="en-US"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Mill Cove Harbor North</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b">
                    <a:lnL>
                      <a:noFill/>
                    </a:lnL>
                    <a:lnR>
                      <a:noFill/>
                    </a:lnR>
                    <a:lnT>
                      <a:noFill/>
                    </a:lnT>
                    <a:lnB>
                      <a:noFill/>
                    </a:lnB>
                  </a:tcPr>
                </a:tc>
                <a:extLst>
                  <a:ext uri="{0D108BD9-81ED-4DB2-BD59-A6C34878D82A}">
                    <a16:rowId xmlns:a16="http://schemas.microsoft.com/office/drawing/2014/main" val="1156018608"/>
                  </a:ext>
                </a:extLst>
              </a:tr>
              <a:tr h="181287">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5/13/2017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MNE17013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Perinatal ( =&lt; 150 )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1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Julington</a:t>
                      </a:r>
                      <a:r>
                        <a:rPr lang="en-US"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Creek</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b">
                    <a:lnL>
                      <a:noFill/>
                    </a:lnL>
                    <a:lnR>
                      <a:noFill/>
                    </a:lnR>
                    <a:lnT>
                      <a:noFill/>
                    </a:lnT>
                    <a:lnB>
                      <a:noFill/>
                    </a:lnB>
                  </a:tcPr>
                </a:tc>
                <a:extLst>
                  <a:ext uri="{0D108BD9-81ED-4DB2-BD59-A6C34878D82A}">
                    <a16:rowId xmlns:a16="http://schemas.microsoft.com/office/drawing/2014/main" val="316335666"/>
                  </a:ext>
                </a:extLst>
              </a:tr>
              <a:tr h="181287">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6/5/2017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MNE17015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1-Watercraft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nSpc>
                          <a:spcPct val="107000"/>
                        </a:lnSpc>
                        <a:spcBef>
                          <a:spcPts val="0"/>
                        </a:spcBef>
                        <a:spcAft>
                          <a:spcPts val="0"/>
                        </a:spcAft>
                      </a:pPr>
                      <a:r>
                        <a:rPr lang="en-US"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ICW s of Atlantic Blvd. west bank</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extLst>
                  <a:ext uri="{0D108BD9-81ED-4DB2-BD59-A6C34878D82A}">
                    <a16:rowId xmlns:a16="http://schemas.microsoft.com/office/drawing/2014/main" val="3741689270"/>
                  </a:ext>
                </a:extLst>
              </a:tr>
              <a:tr h="181287">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6/10/2017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MNE17017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Perinatal ( =&lt; 150 )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Fishing Creek</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b">
                    <a:lnL>
                      <a:noFill/>
                    </a:lnL>
                    <a:lnR>
                      <a:noFill/>
                    </a:lnR>
                    <a:lnT>
                      <a:noFill/>
                    </a:lnT>
                    <a:lnB>
                      <a:noFill/>
                    </a:lnB>
                  </a:tcPr>
                </a:tc>
                <a:extLst>
                  <a:ext uri="{0D108BD9-81ED-4DB2-BD59-A6C34878D82A}">
                    <a16:rowId xmlns:a16="http://schemas.microsoft.com/office/drawing/2014/main" val="3531422470"/>
                  </a:ext>
                </a:extLst>
              </a:tr>
              <a:tr h="181287">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6/25/2017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MNE17021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8-Undetermined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nSpc>
                          <a:spcPct val="107000"/>
                        </a:lnSpc>
                        <a:spcBef>
                          <a:spcPts val="0"/>
                        </a:spcBef>
                        <a:spcAft>
                          <a:spcPts val="0"/>
                        </a:spcAft>
                      </a:pPr>
                      <a:r>
                        <a:rPr lang="en-US"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Sherman Creek</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extLst>
                  <a:ext uri="{0D108BD9-81ED-4DB2-BD59-A6C34878D82A}">
                    <a16:rowId xmlns:a16="http://schemas.microsoft.com/office/drawing/2014/main" val="3917719846"/>
                  </a:ext>
                </a:extLst>
              </a:tr>
              <a:tr h="181287">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6/28/2017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MNE17022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1-Watercraft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nSpc>
                          <a:spcPct val="107000"/>
                        </a:lnSpc>
                        <a:spcBef>
                          <a:spcPts val="0"/>
                        </a:spcBef>
                        <a:spcAft>
                          <a:spcPts val="0"/>
                        </a:spcAft>
                      </a:pPr>
                      <a:r>
                        <a:rPr lang="en-US"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Blount Island </a:t>
                      </a:r>
                      <a:r>
                        <a:rPr lang="en-US" sz="11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sjr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extLst>
                  <a:ext uri="{0D108BD9-81ED-4DB2-BD59-A6C34878D82A}">
                    <a16:rowId xmlns:a16="http://schemas.microsoft.com/office/drawing/2014/main" val="3466079551"/>
                  </a:ext>
                </a:extLst>
              </a:tr>
              <a:tr h="181287">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7/3/2017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MNE17025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1-Watercraft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nSpc>
                          <a:spcPct val="107000"/>
                        </a:lnSpc>
                        <a:spcBef>
                          <a:spcPts val="0"/>
                        </a:spcBef>
                        <a:spcAft>
                          <a:spcPts val="0"/>
                        </a:spcAft>
                      </a:pPr>
                      <a:r>
                        <a:rPr lang="en-US"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Garden Creek</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extLst>
                  <a:ext uri="{0D108BD9-81ED-4DB2-BD59-A6C34878D82A}">
                    <a16:rowId xmlns:a16="http://schemas.microsoft.com/office/drawing/2014/main" val="3603310441"/>
                  </a:ext>
                </a:extLst>
              </a:tr>
              <a:tr h="181287">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7/15/2017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MNE17027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Perinatal ( =&lt; 150 )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Cedar Creek</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extLst>
                  <a:ext uri="{0D108BD9-81ED-4DB2-BD59-A6C34878D82A}">
                    <a16:rowId xmlns:a16="http://schemas.microsoft.com/office/drawing/2014/main" val="1664153847"/>
                  </a:ext>
                </a:extLst>
              </a:tr>
              <a:tr h="181287">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7/20/2017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MNE17028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8-Undetermined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nSpc>
                          <a:spcPct val="107000"/>
                        </a:lnSpc>
                        <a:spcBef>
                          <a:spcPts val="0"/>
                        </a:spcBef>
                        <a:spcAft>
                          <a:spcPts val="0"/>
                        </a:spcAft>
                      </a:pPr>
                      <a:r>
                        <a:rPr lang="en-US"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Downtown </a:t>
                      </a:r>
                      <a:r>
                        <a:rPr lang="en-US" sz="11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sjr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extLst>
                  <a:ext uri="{0D108BD9-81ED-4DB2-BD59-A6C34878D82A}">
                    <a16:rowId xmlns:a16="http://schemas.microsoft.com/office/drawing/2014/main" val="2812904256"/>
                  </a:ext>
                </a:extLst>
              </a:tr>
              <a:tr h="181287">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8/14/2017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MNE17033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Perinatal ( =&lt; 150 )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Silversmith Ck., off </a:t>
                      </a:r>
                      <a:r>
                        <a:rPr lang="en-US" sz="11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Pottsburg</a:t>
                      </a:r>
                      <a:r>
                        <a:rPr lang="en-US"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Creek</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extLst>
                  <a:ext uri="{0D108BD9-81ED-4DB2-BD59-A6C34878D82A}">
                    <a16:rowId xmlns:a16="http://schemas.microsoft.com/office/drawing/2014/main" val="1991781266"/>
                  </a:ext>
                </a:extLst>
              </a:tr>
              <a:tr h="354747">
                <a:tc>
                  <a:txBody>
                    <a:bodyPr/>
                    <a:lstStyle/>
                    <a:p>
                      <a:pPr marL="0" marR="0" algn="ctr">
                        <a:lnSpc>
                          <a:spcPct val="107000"/>
                        </a:lnSpc>
                        <a:spcBef>
                          <a:spcPts val="0"/>
                        </a:spcBef>
                        <a:spcAft>
                          <a:spcPts val="0"/>
                        </a:spcAft>
                      </a:pPr>
                      <a:r>
                        <a:rPr lang="en-US"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8/15/2017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MNE17034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b">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b">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1-Watercraft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nSpc>
                          <a:spcPct val="107000"/>
                        </a:lnSpc>
                        <a:spcBef>
                          <a:spcPts val="0"/>
                        </a:spcBef>
                        <a:spcAft>
                          <a:spcPts val="0"/>
                        </a:spcAft>
                      </a:pPr>
                      <a:r>
                        <a:rPr lang="en-US"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Opposite Talleyrand, JU side, south of JU</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extLst>
                  <a:ext uri="{0D108BD9-81ED-4DB2-BD59-A6C34878D82A}">
                    <a16:rowId xmlns:a16="http://schemas.microsoft.com/office/drawing/2014/main" val="4119335799"/>
                  </a:ext>
                </a:extLst>
              </a:tr>
              <a:tr h="181287">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9/7/2017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MNE17036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Perinatal ( =&lt; 150 )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solidFill>
                      <a:srgbClr val="FFFFFF"/>
                    </a:solidFill>
                  </a:tcPr>
                </a:tc>
                <a:tc>
                  <a:txBody>
                    <a:bodyPr/>
                    <a:lstStyle/>
                    <a:p>
                      <a:pPr marL="0" marR="0">
                        <a:lnSpc>
                          <a:spcPct val="107000"/>
                        </a:lnSpc>
                        <a:spcBef>
                          <a:spcPts val="0"/>
                        </a:spcBef>
                        <a:spcAft>
                          <a:spcPts val="0"/>
                        </a:spcAft>
                      </a:pPr>
                      <a:r>
                        <a:rPr lang="en-US" sz="11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Pottsburg</a:t>
                      </a:r>
                      <a:r>
                        <a:rPr lang="en-US"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Creek, towards Beach Blvd.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extLst>
                  <a:ext uri="{0D108BD9-81ED-4DB2-BD59-A6C34878D82A}">
                    <a16:rowId xmlns:a16="http://schemas.microsoft.com/office/drawing/2014/main" val="871906526"/>
                  </a:ext>
                </a:extLst>
              </a:tr>
              <a:tr h="189920">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10/3/2017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MNE17038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8-Undetermined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Ortega River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a:noFill/>
                    </a:lnT>
                    <a:lnB>
                      <a:noFill/>
                    </a:lnB>
                  </a:tcPr>
                </a:tc>
                <a:extLst>
                  <a:ext uri="{0D108BD9-81ED-4DB2-BD59-A6C34878D82A}">
                    <a16:rowId xmlns:a16="http://schemas.microsoft.com/office/drawing/2014/main" val="1521540370"/>
                  </a:ext>
                </a:extLst>
              </a:tr>
              <a:tr h="181287">
                <a:tc gridSpan="6">
                  <a:txBody>
                    <a:bodyPr/>
                    <a:lstStyle/>
                    <a:p>
                      <a:pPr marL="0" marR="0">
                        <a:lnSpc>
                          <a:spcPct val="107000"/>
                        </a:lnSpc>
                        <a:spcBef>
                          <a:spcPts val="0"/>
                        </a:spcBef>
                        <a:spcAft>
                          <a:spcPts val="0"/>
                        </a:spcAft>
                      </a:pPr>
                      <a:r>
                        <a:rPr lang="en-US"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Source: FWC, FWRI 2017.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2156" marR="62156"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nSpc>
                          <a:spcPct val="107000"/>
                        </a:lnSpc>
                      </a:pPr>
                      <a:endParaRPr lang="en-US" sz="1000" dirty="0">
                        <a:effectLst/>
                        <a:latin typeface="Calibri" panose="020F0502020204030204" pitchFamily="34" charset="0"/>
                        <a:cs typeface="Times New Roman" panose="02020603050405020304" pitchFamily="18" charset="0"/>
                      </a:endParaRPr>
                    </a:p>
                  </a:txBody>
                  <a:tcPr marL="62156" marR="62156" marT="0" marB="0" anchor="b">
                    <a:lnL>
                      <a:noFill/>
                    </a:lnL>
                    <a:lnR>
                      <a:noFill/>
                    </a:lnR>
                    <a:lnT>
                      <a:noFill/>
                    </a:lnT>
                    <a:lnB>
                      <a:noFill/>
                    </a:lnB>
                  </a:tcPr>
                </a:tc>
                <a:extLst>
                  <a:ext uri="{0D108BD9-81ED-4DB2-BD59-A6C34878D82A}">
                    <a16:rowId xmlns:a16="http://schemas.microsoft.com/office/drawing/2014/main" val="1622623499"/>
                  </a:ext>
                </a:extLst>
              </a:tr>
            </a:tbl>
          </a:graphicData>
        </a:graphic>
      </p:graphicFrame>
    </p:spTree>
    <p:extLst>
      <p:ext uri="{BB962C8B-B14F-4D97-AF65-F5344CB8AC3E}">
        <p14:creationId xmlns:p14="http://schemas.microsoft.com/office/powerpoint/2010/main" val="3804337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Manatee Sightings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033" y="838200"/>
            <a:ext cx="8055980" cy="5813594"/>
          </a:xfrm>
          <a:prstGeom prst="rect">
            <a:avLst/>
          </a:prstGeom>
        </p:spPr>
      </p:pic>
    </p:spTree>
    <p:extLst>
      <p:ext uri="{BB962C8B-B14F-4D97-AF65-F5344CB8AC3E}">
        <p14:creationId xmlns:p14="http://schemas.microsoft.com/office/powerpoint/2010/main" val="2988585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750756" y="224511"/>
            <a:ext cx="5188146" cy="6376969"/>
          </a:xfrm>
          <a:prstGeom prst="rect">
            <a:avLst/>
          </a:prstGeom>
        </p:spPr>
      </p:pic>
      <p:sp>
        <p:nvSpPr>
          <p:cNvPr id="2" name="Title 1"/>
          <p:cNvSpPr>
            <a:spLocks noGrp="1"/>
          </p:cNvSpPr>
          <p:nvPr>
            <p:ph type="title"/>
          </p:nvPr>
        </p:nvSpPr>
        <p:spPr>
          <a:xfrm>
            <a:off x="226282" y="133564"/>
            <a:ext cx="8980098" cy="838200"/>
          </a:xfrm>
        </p:spPr>
        <p:txBody>
          <a:bodyPr/>
          <a:lstStyle/>
          <a:p>
            <a:r>
              <a:rPr lang="en-US" dirty="0">
                <a:solidFill>
                  <a:srgbClr val="006600"/>
                </a:solidFill>
              </a:rPr>
              <a:t>Salinity</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759" y="1358431"/>
            <a:ext cx="8654143" cy="3461657"/>
          </a:xfrm>
          <a:prstGeom prst="rect">
            <a:avLst/>
          </a:prstGeom>
          <a:ln>
            <a:solidFill>
              <a:schemeClr val="accent6">
                <a:lumMod val="75000"/>
              </a:schemeClr>
            </a:solidFill>
          </a:ln>
        </p:spPr>
      </p:pic>
      <p:sp>
        <p:nvSpPr>
          <p:cNvPr id="4" name="Rectangle 3"/>
          <p:cNvSpPr/>
          <p:nvPr/>
        </p:nvSpPr>
        <p:spPr>
          <a:xfrm>
            <a:off x="0" y="6596390"/>
            <a:ext cx="5560332" cy="261610"/>
          </a:xfrm>
          <a:prstGeom prst="rect">
            <a:avLst/>
          </a:prstGeom>
        </p:spPr>
        <p:txBody>
          <a:bodyPr wrap="square">
            <a:spAutoFit/>
          </a:bodyPr>
          <a:lstStyle/>
          <a:p>
            <a:r>
              <a:rPr lang="en-US" sz="1100" b="1" dirty="0"/>
              <a:t>http://tidesandcurrents.noaa.gov/sltrends/sltrends_station.shtml?stnid=8720218</a:t>
            </a:r>
          </a:p>
        </p:txBody>
      </p:sp>
      <p:sp>
        <p:nvSpPr>
          <p:cNvPr id="15" name="TextBox 14"/>
          <p:cNvSpPr txBox="1"/>
          <p:nvPr/>
        </p:nvSpPr>
        <p:spPr>
          <a:xfrm>
            <a:off x="4384039" y="2179577"/>
            <a:ext cx="1960790" cy="369332"/>
          </a:xfrm>
          <a:prstGeom prst="rect">
            <a:avLst/>
          </a:prstGeom>
          <a:solidFill>
            <a:schemeClr val="accent1"/>
          </a:solidFill>
          <a:ln>
            <a:solidFill>
              <a:schemeClr val="accent6">
                <a:lumMod val="75000"/>
              </a:schemeClr>
            </a:solidFill>
          </a:ln>
        </p:spPr>
        <p:txBody>
          <a:bodyPr wrap="square" rtlCol="0">
            <a:spAutoFit/>
          </a:bodyPr>
          <a:lstStyle/>
          <a:p>
            <a:pPr algn="ctr"/>
            <a:r>
              <a:rPr lang="en-US" dirty="0"/>
              <a:t>~ +1 inch/decade</a:t>
            </a:r>
          </a:p>
        </p:txBody>
      </p:sp>
      <p:sp>
        <p:nvSpPr>
          <p:cNvPr id="18" name="TextBox 17"/>
          <p:cNvSpPr txBox="1"/>
          <p:nvPr/>
        </p:nvSpPr>
        <p:spPr>
          <a:xfrm>
            <a:off x="5173372" y="3801426"/>
            <a:ext cx="2588442" cy="369332"/>
          </a:xfrm>
          <a:prstGeom prst="rect">
            <a:avLst/>
          </a:prstGeom>
          <a:solidFill>
            <a:schemeClr val="accent1"/>
          </a:solidFill>
          <a:ln>
            <a:solidFill>
              <a:schemeClr val="accent6">
                <a:lumMod val="75000"/>
              </a:schemeClr>
            </a:solidFill>
          </a:ln>
        </p:spPr>
        <p:txBody>
          <a:bodyPr wrap="square" rtlCol="0">
            <a:spAutoFit/>
          </a:bodyPr>
          <a:lstStyle/>
          <a:p>
            <a:pPr algn="ctr"/>
            <a:r>
              <a:rPr lang="en-US" dirty="0"/>
              <a:t>~ +8 inch since 1928</a:t>
            </a:r>
          </a:p>
        </p:txBody>
      </p:sp>
    </p:spTree>
    <p:extLst>
      <p:ext uri="{BB962C8B-B14F-4D97-AF65-F5344CB8AC3E}">
        <p14:creationId xmlns:p14="http://schemas.microsoft.com/office/powerpoint/2010/main" val="380722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fltVal val="0"/>
                                          </p:val>
                                        </p:tav>
                                        <p:tav tm="100000">
                                          <p:val>
                                            <p:strVal val="#ppt_w"/>
                                          </p:val>
                                        </p:tav>
                                      </p:tavLst>
                                    </p:anim>
                                    <p:anim calcmode="lin" valueType="num">
                                      <p:cBhvr>
                                        <p:cTn id="22" dur="1000" fill="hold"/>
                                        <p:tgtEl>
                                          <p:spTgt spid="15"/>
                                        </p:tgtEl>
                                        <p:attrNameLst>
                                          <p:attrName>ppt_h</p:attrName>
                                        </p:attrNameLst>
                                      </p:cBhvr>
                                      <p:tavLst>
                                        <p:tav tm="0">
                                          <p:val>
                                            <p:fltVal val="0"/>
                                          </p:val>
                                        </p:tav>
                                        <p:tav tm="100000">
                                          <p:val>
                                            <p:strVal val="#ppt_h"/>
                                          </p:val>
                                        </p:tav>
                                      </p:tavLst>
                                    </p:anim>
                                    <p:anim calcmode="lin" valueType="num">
                                      <p:cBhvr>
                                        <p:cTn id="23" dur="1000" fill="hold"/>
                                        <p:tgtEl>
                                          <p:spTgt spid="15"/>
                                        </p:tgtEl>
                                        <p:attrNameLst>
                                          <p:attrName>style.rotation</p:attrName>
                                        </p:attrNameLst>
                                      </p:cBhvr>
                                      <p:tavLst>
                                        <p:tav tm="0">
                                          <p:val>
                                            <p:fltVal val="90"/>
                                          </p:val>
                                        </p:tav>
                                        <p:tav tm="100000">
                                          <p:val>
                                            <p:fltVal val="0"/>
                                          </p:val>
                                        </p:tav>
                                      </p:tavLst>
                                    </p:anim>
                                    <p:animEffect transition="in" filter="fade">
                                      <p:cBhvr>
                                        <p:cTn id="24" dur="1000"/>
                                        <p:tgtEl>
                                          <p:spTgt spid="15"/>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000" fill="hold"/>
                                        <p:tgtEl>
                                          <p:spTgt spid="18"/>
                                        </p:tgtEl>
                                        <p:attrNameLst>
                                          <p:attrName>ppt_w</p:attrName>
                                        </p:attrNameLst>
                                      </p:cBhvr>
                                      <p:tavLst>
                                        <p:tav tm="0">
                                          <p:val>
                                            <p:fltVal val="0"/>
                                          </p:val>
                                        </p:tav>
                                        <p:tav tm="100000">
                                          <p:val>
                                            <p:strVal val="#ppt_w"/>
                                          </p:val>
                                        </p:tav>
                                      </p:tavLst>
                                    </p:anim>
                                    <p:anim calcmode="lin" valueType="num">
                                      <p:cBhvr>
                                        <p:cTn id="28" dur="1000" fill="hold"/>
                                        <p:tgtEl>
                                          <p:spTgt spid="18"/>
                                        </p:tgtEl>
                                        <p:attrNameLst>
                                          <p:attrName>ppt_h</p:attrName>
                                        </p:attrNameLst>
                                      </p:cBhvr>
                                      <p:tavLst>
                                        <p:tav tm="0">
                                          <p:val>
                                            <p:fltVal val="0"/>
                                          </p:val>
                                        </p:tav>
                                        <p:tav tm="100000">
                                          <p:val>
                                            <p:strVal val="#ppt_h"/>
                                          </p:val>
                                        </p:tav>
                                      </p:tavLst>
                                    </p:anim>
                                    <p:anim calcmode="lin" valueType="num">
                                      <p:cBhvr>
                                        <p:cTn id="29" dur="1000" fill="hold"/>
                                        <p:tgtEl>
                                          <p:spTgt spid="18"/>
                                        </p:tgtEl>
                                        <p:attrNameLst>
                                          <p:attrName>style.rotation</p:attrName>
                                        </p:attrNameLst>
                                      </p:cBhvr>
                                      <p:tavLst>
                                        <p:tav tm="0">
                                          <p:val>
                                            <p:fltVal val="90"/>
                                          </p:val>
                                        </p:tav>
                                        <p:tav tm="100000">
                                          <p:val>
                                            <p:fltVal val="0"/>
                                          </p:val>
                                        </p:tav>
                                      </p:tavLst>
                                    </p:anim>
                                    <p:animEffect transition="in" filter="fade">
                                      <p:cBhvr>
                                        <p:cTn id="3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3"/>
          <a:stretch>
            <a:fillRect/>
          </a:stretch>
        </p:blipFill>
        <p:spPr>
          <a:xfrm>
            <a:off x="-3733800" y="-1348878"/>
            <a:ext cx="16459200" cy="9258300"/>
          </a:xfrm>
          <a:prstGeom prst="rect">
            <a:avLst/>
          </a:prstGeom>
        </p:spPr>
      </p:pic>
    </p:spTree>
    <p:extLst>
      <p:ext uri="{BB962C8B-B14F-4D97-AF65-F5344CB8AC3E}">
        <p14:creationId xmlns:p14="http://schemas.microsoft.com/office/powerpoint/2010/main" val="29430146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2017</a:t>
            </a:r>
            <a:endParaRPr lang="en-US" dirty="0"/>
          </a:p>
        </p:txBody>
      </p:sp>
      <p:sp>
        <p:nvSpPr>
          <p:cNvPr id="3" name="Content Placeholder 2"/>
          <p:cNvSpPr>
            <a:spLocks noGrp="1"/>
          </p:cNvSpPr>
          <p:nvPr>
            <p:ph idx="1"/>
          </p:nvPr>
        </p:nvSpPr>
        <p:spPr>
          <a:xfrm>
            <a:off x="752355" y="2193355"/>
            <a:ext cx="7859209" cy="3154150"/>
          </a:xfrm>
        </p:spPr>
        <p:txBody>
          <a:bodyPr>
            <a:noAutofit/>
          </a:bodyPr>
          <a:lstStyle/>
          <a:p>
            <a:pPr lvl="0"/>
            <a:r>
              <a:rPr lang="en-US" sz="2400" dirty="0" smtClean="0"/>
              <a:t>Total </a:t>
            </a:r>
            <a:r>
              <a:rPr lang="en-US" sz="2400" dirty="0"/>
              <a:t>nitrogen levels in the mainstem and tributaries have declined.</a:t>
            </a:r>
          </a:p>
          <a:p>
            <a:pPr lvl="0"/>
            <a:r>
              <a:rPr lang="en-US" sz="2400" dirty="0"/>
              <a:t>Total phosphorus levels in the mainstem and tributaries have declined. </a:t>
            </a:r>
          </a:p>
          <a:p>
            <a:pPr lvl="0"/>
            <a:r>
              <a:rPr lang="en-US" sz="2400" dirty="0"/>
              <a:t>Dissolved oxygen levels in the mainstem are improving. </a:t>
            </a:r>
          </a:p>
          <a:p>
            <a:r>
              <a:rPr lang="en-GB" sz="2400" dirty="0"/>
              <a:t>Conditions for </a:t>
            </a:r>
            <a:r>
              <a:rPr lang="en-GB" sz="2400" dirty="0" smtClean="0"/>
              <a:t>3 wildlife </a:t>
            </a:r>
            <a:r>
              <a:rPr lang="en-GB" sz="2400" dirty="0"/>
              <a:t>species have </a:t>
            </a:r>
            <a:r>
              <a:rPr lang="en-GB" sz="2400" dirty="0" smtClean="0"/>
              <a:t>improved: </a:t>
            </a:r>
          </a:p>
          <a:p>
            <a:pPr marL="0" indent="347663">
              <a:buNone/>
            </a:pPr>
            <a:r>
              <a:rPr lang="en-GB" sz="2400" dirty="0" smtClean="0"/>
              <a:t>(bald </a:t>
            </a:r>
            <a:r>
              <a:rPr lang="en-GB" sz="2400" dirty="0"/>
              <a:t>eagle, the wood stork, and </a:t>
            </a:r>
            <a:r>
              <a:rPr lang="en-GB" sz="2400" dirty="0" smtClean="0"/>
              <a:t>Florida manatee).</a:t>
            </a:r>
            <a:endParaRPr lang="en-US" sz="2400" dirty="0"/>
          </a:p>
        </p:txBody>
      </p:sp>
      <p:sp>
        <p:nvSpPr>
          <p:cNvPr id="4" name="Rectangle 3"/>
          <p:cNvSpPr/>
          <p:nvPr/>
        </p:nvSpPr>
        <p:spPr>
          <a:xfrm>
            <a:off x="844093" y="1254167"/>
            <a:ext cx="7063344" cy="523220"/>
          </a:xfrm>
          <a:prstGeom prst="rect">
            <a:avLst/>
          </a:prstGeom>
        </p:spPr>
        <p:txBody>
          <a:bodyPr wrap="none">
            <a:spAutoFit/>
          </a:bodyPr>
          <a:lstStyle/>
          <a:p>
            <a:r>
              <a:rPr lang="en-US" sz="2800" dirty="0"/>
              <a:t>The trends of some indicators have improved:</a:t>
            </a:r>
          </a:p>
        </p:txBody>
      </p:sp>
    </p:spTree>
    <p:extLst>
      <p:ext uri="{BB962C8B-B14F-4D97-AF65-F5344CB8AC3E}">
        <p14:creationId xmlns:p14="http://schemas.microsoft.com/office/powerpoint/2010/main" val="22465997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2017</a:t>
            </a:r>
            <a:endParaRPr lang="en-US" dirty="0"/>
          </a:p>
        </p:txBody>
      </p:sp>
      <p:sp>
        <p:nvSpPr>
          <p:cNvPr id="3" name="Content Placeholder 2"/>
          <p:cNvSpPr>
            <a:spLocks noGrp="1"/>
          </p:cNvSpPr>
          <p:nvPr>
            <p:ph idx="1"/>
          </p:nvPr>
        </p:nvSpPr>
        <p:spPr>
          <a:xfrm>
            <a:off x="844093" y="2066033"/>
            <a:ext cx="7859209" cy="3709734"/>
          </a:xfrm>
        </p:spPr>
        <p:txBody>
          <a:bodyPr>
            <a:noAutofit/>
          </a:bodyPr>
          <a:lstStyle/>
          <a:p>
            <a:pPr lvl="0"/>
            <a:r>
              <a:rPr lang="en-US" sz="2400" dirty="0"/>
              <a:t>Salinity has gradually risen over the last two decades and is expected to continue its increase, with increasing potential negative impacts on submerged aquatic vegetation and the aquatic life that depends upon it.</a:t>
            </a:r>
          </a:p>
          <a:p>
            <a:pPr lvl="0"/>
            <a:r>
              <a:rPr lang="en-US" sz="2400" dirty="0"/>
              <a:t>Nonnative species increased from 56 total species in 2008 to 80 in 2017, and the spread of lionfish and Cuban </a:t>
            </a:r>
            <a:r>
              <a:rPr lang="en-US" sz="2400" dirty="0" err="1"/>
              <a:t>treefrogs</a:t>
            </a:r>
            <a:r>
              <a:rPr lang="en-US" sz="2400" dirty="0"/>
              <a:t> is of particular concern due to their impacts on the native ecosystem.</a:t>
            </a:r>
          </a:p>
          <a:p>
            <a:r>
              <a:rPr lang="en-GB" sz="2400" dirty="0"/>
              <a:t>Wetlands continue to be lost to development pressures.</a:t>
            </a:r>
            <a:endParaRPr lang="en-US" sz="1800" dirty="0"/>
          </a:p>
        </p:txBody>
      </p:sp>
      <p:sp>
        <p:nvSpPr>
          <p:cNvPr id="4" name="Rectangle 3"/>
          <p:cNvSpPr/>
          <p:nvPr/>
        </p:nvSpPr>
        <p:spPr>
          <a:xfrm>
            <a:off x="844093" y="1254167"/>
            <a:ext cx="7141635" cy="523220"/>
          </a:xfrm>
          <a:prstGeom prst="rect">
            <a:avLst/>
          </a:prstGeom>
        </p:spPr>
        <p:txBody>
          <a:bodyPr wrap="none">
            <a:spAutoFit/>
          </a:bodyPr>
          <a:lstStyle/>
          <a:p>
            <a:r>
              <a:rPr lang="en-GB" sz="2800" dirty="0"/>
              <a:t>The trends of some indicators have </a:t>
            </a:r>
            <a:r>
              <a:rPr lang="en-GB" sz="2800" dirty="0" smtClean="0"/>
              <a:t>worsened:</a:t>
            </a:r>
            <a:endParaRPr lang="en-US" sz="4000" dirty="0"/>
          </a:p>
        </p:txBody>
      </p:sp>
    </p:spTree>
    <p:extLst>
      <p:ext uri="{BB962C8B-B14F-4D97-AF65-F5344CB8AC3E}">
        <p14:creationId xmlns:p14="http://schemas.microsoft.com/office/powerpoint/2010/main" val="40199306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2017</a:t>
            </a:r>
            <a:endParaRPr lang="en-US" dirty="0"/>
          </a:p>
        </p:txBody>
      </p:sp>
      <p:sp>
        <p:nvSpPr>
          <p:cNvPr id="3" name="Content Placeholder 2"/>
          <p:cNvSpPr>
            <a:spLocks noGrp="1"/>
          </p:cNvSpPr>
          <p:nvPr>
            <p:ph idx="1"/>
          </p:nvPr>
        </p:nvSpPr>
        <p:spPr>
          <a:xfrm>
            <a:off x="486137" y="1537572"/>
            <a:ext cx="8217165" cy="4793779"/>
          </a:xfrm>
        </p:spPr>
        <p:txBody>
          <a:bodyPr>
            <a:noAutofit/>
          </a:bodyPr>
          <a:lstStyle/>
          <a:p>
            <a:pPr lvl="0"/>
            <a:r>
              <a:rPr lang="en-US" sz="2200" dirty="0"/>
              <a:t>Dissolved oxygen levels in the tributaries have remained unsatisfactory and have not shown improvement.</a:t>
            </a:r>
          </a:p>
          <a:p>
            <a:pPr lvl="0"/>
            <a:r>
              <a:rPr lang="en-US" sz="2200" dirty="0"/>
              <a:t>Chlorophyll a, an indicator of harmful algal blooms, has not decreased in the ten-year timeframe and shows no indication of decreasing soon.</a:t>
            </a:r>
          </a:p>
          <a:p>
            <a:pPr lvl="0"/>
            <a:r>
              <a:rPr lang="en-US" sz="2200" dirty="0"/>
              <a:t>Fecal coliform levels remain significantly above water quality criteria in many tributaries.</a:t>
            </a:r>
          </a:p>
          <a:p>
            <a:pPr lvl="0"/>
            <a:r>
              <a:rPr lang="en-US" sz="2200" dirty="0"/>
              <a:t>Submerged aquatic vegetation has experienced some very recent regrowth due to rainfall, but the long-term trend is uncertain.</a:t>
            </a:r>
          </a:p>
          <a:p>
            <a:r>
              <a:rPr lang="en-GB" sz="2200" dirty="0"/>
              <a:t>Most finfish and invertebrate species are not in danger of overfishing, with the exception of channel and white catfish, which both have the potential to be overfished in the near future.</a:t>
            </a:r>
            <a:endParaRPr lang="en-US" sz="2200" dirty="0"/>
          </a:p>
        </p:txBody>
      </p:sp>
      <p:sp>
        <p:nvSpPr>
          <p:cNvPr id="4" name="Rectangle 3"/>
          <p:cNvSpPr/>
          <p:nvPr/>
        </p:nvSpPr>
        <p:spPr>
          <a:xfrm>
            <a:off x="844093" y="1014353"/>
            <a:ext cx="7121565" cy="523220"/>
          </a:xfrm>
          <a:prstGeom prst="rect">
            <a:avLst/>
          </a:prstGeom>
        </p:spPr>
        <p:txBody>
          <a:bodyPr wrap="none">
            <a:spAutoFit/>
          </a:bodyPr>
          <a:lstStyle/>
          <a:p>
            <a:r>
              <a:rPr lang="en-GB" sz="2800" dirty="0"/>
              <a:t>The trends of many indicators are unchanged:</a:t>
            </a:r>
            <a:endParaRPr lang="en-US" sz="5400" dirty="0"/>
          </a:p>
        </p:txBody>
      </p:sp>
    </p:spTree>
    <p:extLst>
      <p:ext uri="{BB962C8B-B14F-4D97-AF65-F5344CB8AC3E}">
        <p14:creationId xmlns:p14="http://schemas.microsoft.com/office/powerpoint/2010/main" val="36226912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2252" y="1044510"/>
            <a:ext cx="7954527" cy="5659325"/>
          </a:xfrm>
        </p:spPr>
        <p:txBody>
          <a:bodyPr>
            <a:normAutofit fontScale="77500" lnSpcReduction="20000"/>
          </a:bodyPr>
          <a:lstStyle/>
          <a:p>
            <a:r>
              <a:rPr lang="en-US" dirty="0" smtClean="0">
                <a:solidFill>
                  <a:schemeClr val="tx1"/>
                </a:solidFill>
                <a:latin typeface="Calibri" panose="020F0502020204030204" pitchFamily="34" charset="0"/>
              </a:rPr>
              <a:t>Interactive website </a:t>
            </a:r>
            <a:r>
              <a:rPr lang="en-US" dirty="0">
                <a:solidFill>
                  <a:schemeClr val="tx1"/>
                </a:solidFill>
                <a:latin typeface="Calibri" panose="020F0502020204030204" pitchFamily="34" charset="0"/>
              </a:rPr>
              <a:t>– searchable by COJ council district and planning district</a:t>
            </a:r>
          </a:p>
          <a:p>
            <a:pPr>
              <a:buClrTx/>
              <a:buSzPct val="100000"/>
              <a:buFont typeface="Arial" panose="020B0604020202020204" pitchFamily="34" charset="0"/>
              <a:buChar char="•"/>
            </a:pPr>
            <a:r>
              <a:rPr lang="en-US" dirty="0">
                <a:solidFill>
                  <a:schemeClr val="tx1"/>
                </a:solidFill>
                <a:latin typeface="Calibri" panose="020F0502020204030204" pitchFamily="34" charset="0"/>
              </a:rPr>
              <a:t>Topics</a:t>
            </a:r>
          </a:p>
          <a:p>
            <a:pPr marL="1146175" lvl="1">
              <a:buClrTx/>
              <a:buSzPct val="100000"/>
              <a:buFont typeface="Franklin Gothic Book" panose="020B0503020102020204" pitchFamily="34" charset="0"/>
              <a:buChar char="–"/>
            </a:pPr>
            <a:r>
              <a:rPr lang="en-US" dirty="0" smtClean="0">
                <a:solidFill>
                  <a:schemeClr val="tx1"/>
                </a:solidFill>
                <a:latin typeface="Calibri" panose="020F0502020204030204" pitchFamily="34" charset="0"/>
              </a:rPr>
              <a:t>Ten-Year Summary Section</a:t>
            </a:r>
          </a:p>
          <a:p>
            <a:pPr marL="1146175" lvl="1">
              <a:buClrTx/>
              <a:buSzPct val="100000"/>
              <a:buFont typeface="Franklin Gothic Book" panose="020B0503020102020204" pitchFamily="34" charset="0"/>
              <a:buChar char="–"/>
            </a:pPr>
            <a:r>
              <a:rPr lang="en-US" dirty="0" smtClean="0">
                <a:solidFill>
                  <a:schemeClr val="tx1"/>
                </a:solidFill>
                <a:latin typeface="Calibri" panose="020F0502020204030204" pitchFamily="34" charset="0"/>
              </a:rPr>
              <a:t>Highlight – Bottlenose dolphins, by Dr. Rose Borkowski, JU</a:t>
            </a:r>
          </a:p>
          <a:p>
            <a:pPr marL="1146175" lvl="1">
              <a:buClrTx/>
              <a:buSzPct val="100000"/>
              <a:buFont typeface="Franklin Gothic Book" panose="020B0503020102020204" pitchFamily="34" charset="0"/>
              <a:buChar char="–"/>
            </a:pPr>
            <a:r>
              <a:rPr lang="en-US" dirty="0" smtClean="0">
                <a:solidFill>
                  <a:schemeClr val="tx1"/>
                </a:solidFill>
                <a:latin typeface="Calibri" panose="020F0502020204030204" pitchFamily="34" charset="0"/>
              </a:rPr>
              <a:t>Background</a:t>
            </a:r>
            <a:endParaRPr lang="en-US" dirty="0">
              <a:solidFill>
                <a:schemeClr val="tx1"/>
              </a:solidFill>
              <a:latin typeface="Calibri" panose="020F0502020204030204" pitchFamily="34" charset="0"/>
            </a:endParaRPr>
          </a:p>
          <a:p>
            <a:pPr marL="1146175" lvl="1">
              <a:buClrTx/>
              <a:buSzPct val="100000"/>
              <a:buFont typeface="Franklin Gothic Book" panose="020B0503020102020204" pitchFamily="34" charset="0"/>
              <a:buChar char="–"/>
            </a:pPr>
            <a:r>
              <a:rPr lang="en-US" dirty="0">
                <a:solidFill>
                  <a:schemeClr val="tx1"/>
                </a:solidFill>
                <a:latin typeface="Calibri" panose="020F0502020204030204" pitchFamily="34" charset="0"/>
              </a:rPr>
              <a:t>Water Quality</a:t>
            </a:r>
          </a:p>
          <a:p>
            <a:pPr marL="1146175" lvl="1">
              <a:buClrTx/>
              <a:buSzPct val="100000"/>
              <a:buFont typeface="Franklin Gothic Book" panose="020B0503020102020204" pitchFamily="34" charset="0"/>
              <a:buChar char="–"/>
            </a:pPr>
            <a:r>
              <a:rPr lang="en-US" dirty="0">
                <a:solidFill>
                  <a:schemeClr val="tx1"/>
                </a:solidFill>
                <a:latin typeface="Calibri" panose="020F0502020204030204" pitchFamily="34" charset="0"/>
              </a:rPr>
              <a:t>Fisheries</a:t>
            </a:r>
          </a:p>
          <a:p>
            <a:pPr marL="1146175" lvl="1">
              <a:buClrTx/>
              <a:buSzPct val="100000"/>
              <a:buFont typeface="Franklin Gothic Book" panose="020B0503020102020204" pitchFamily="34" charset="0"/>
              <a:buChar char="–"/>
            </a:pPr>
            <a:r>
              <a:rPr lang="en-US" dirty="0">
                <a:solidFill>
                  <a:schemeClr val="tx1"/>
                </a:solidFill>
                <a:latin typeface="Calibri" panose="020F0502020204030204" pitchFamily="34" charset="0"/>
              </a:rPr>
              <a:t>Aquatic Life</a:t>
            </a:r>
          </a:p>
          <a:p>
            <a:pPr marL="1146175" lvl="1">
              <a:buClrTx/>
              <a:buSzPct val="100000"/>
              <a:buFont typeface="Franklin Gothic Book" panose="020B0503020102020204" pitchFamily="34" charset="0"/>
              <a:buChar char="–"/>
            </a:pPr>
            <a:r>
              <a:rPr lang="en-US" dirty="0">
                <a:solidFill>
                  <a:schemeClr val="tx1"/>
                </a:solidFill>
                <a:latin typeface="Calibri" panose="020F0502020204030204" pitchFamily="34" charset="0"/>
              </a:rPr>
              <a:t>Contaminants</a:t>
            </a:r>
          </a:p>
          <a:p>
            <a:pPr>
              <a:buClrTx/>
              <a:buSzPct val="100000"/>
              <a:buFont typeface="Arial" panose="020B0604020202020204" pitchFamily="34" charset="0"/>
              <a:buChar char="•"/>
            </a:pPr>
            <a:r>
              <a:rPr lang="en-US" dirty="0">
                <a:solidFill>
                  <a:schemeClr val="tx1"/>
                </a:solidFill>
                <a:latin typeface="Calibri" panose="020F0502020204030204" pitchFamily="34" charset="0"/>
              </a:rPr>
              <a:t>Full Report</a:t>
            </a:r>
          </a:p>
          <a:p>
            <a:pPr>
              <a:buClrTx/>
              <a:buSzPct val="100000"/>
              <a:buFont typeface="Arial" panose="020B0604020202020204" pitchFamily="34" charset="0"/>
              <a:buChar char="•"/>
            </a:pPr>
            <a:r>
              <a:rPr lang="en-US" dirty="0">
                <a:solidFill>
                  <a:schemeClr val="tx1"/>
                </a:solidFill>
                <a:latin typeface="Calibri" panose="020F0502020204030204" pitchFamily="34" charset="0"/>
              </a:rPr>
              <a:t>Appendices</a:t>
            </a:r>
          </a:p>
          <a:p>
            <a:pPr>
              <a:buClrTx/>
              <a:buSzPct val="100000"/>
              <a:buFont typeface="Arial" panose="020B0604020202020204" pitchFamily="34" charset="0"/>
              <a:buChar char="•"/>
            </a:pPr>
            <a:r>
              <a:rPr lang="en-US" dirty="0">
                <a:solidFill>
                  <a:schemeClr val="tx1"/>
                </a:solidFill>
                <a:latin typeface="Calibri" panose="020F0502020204030204" pitchFamily="34" charset="0"/>
              </a:rPr>
              <a:t>Digital archive of references</a:t>
            </a:r>
          </a:p>
          <a:p>
            <a:r>
              <a:rPr lang="en-US" dirty="0">
                <a:solidFill>
                  <a:schemeClr val="tx1"/>
                </a:solidFill>
                <a:latin typeface="Calibri" panose="020F0502020204030204" pitchFamily="34" charset="0"/>
              </a:rPr>
              <a:t>Brochure</a:t>
            </a:r>
          </a:p>
        </p:txBody>
      </p:sp>
      <p:sp>
        <p:nvSpPr>
          <p:cNvPr id="8" name="TextBox 7"/>
          <p:cNvSpPr txBox="1"/>
          <p:nvPr/>
        </p:nvSpPr>
        <p:spPr>
          <a:xfrm>
            <a:off x="5548918" y="1452966"/>
            <a:ext cx="3172987" cy="646331"/>
          </a:xfrm>
          <a:prstGeom prst="rect">
            <a:avLst/>
          </a:prstGeom>
          <a:solidFill>
            <a:srgbClr val="993300"/>
          </a:solidFill>
          <a:ln>
            <a:solidFill>
              <a:schemeClr val="tx1"/>
            </a:solidFill>
          </a:ln>
        </p:spPr>
        <p:txBody>
          <a:bodyPr wrap="square" rtlCol="0">
            <a:spAutoFit/>
          </a:bodyPr>
          <a:lstStyle/>
          <a:p>
            <a:r>
              <a:rPr lang="en-US" sz="3600" b="1" i="1" dirty="0">
                <a:solidFill>
                  <a:schemeClr val="bg1"/>
                </a:solidFill>
                <a:effectLst>
                  <a:outerShdw blurRad="38100" dist="38100" dir="2700000" algn="tl">
                    <a:srgbClr val="000000">
                      <a:alpha val="43137"/>
                    </a:srgbClr>
                  </a:outerShdw>
                </a:effectLst>
              </a:rPr>
              <a:t>SJRreport.com</a:t>
            </a:r>
          </a:p>
        </p:txBody>
      </p:sp>
      <p:sp>
        <p:nvSpPr>
          <p:cNvPr id="2" name="Title 1"/>
          <p:cNvSpPr>
            <a:spLocks noGrp="1"/>
          </p:cNvSpPr>
          <p:nvPr>
            <p:ph type="title"/>
          </p:nvPr>
        </p:nvSpPr>
        <p:spPr>
          <a:xfrm>
            <a:off x="163902" y="102742"/>
            <a:ext cx="8980098" cy="838200"/>
          </a:xfrm>
        </p:spPr>
        <p:txBody>
          <a:bodyPr/>
          <a:lstStyle/>
          <a:p>
            <a:pPr algn="ctr"/>
            <a:r>
              <a:rPr lang="en-US" dirty="0"/>
              <a:t>About the Report</a:t>
            </a:r>
          </a:p>
        </p:txBody>
      </p:sp>
    </p:spTree>
    <p:extLst>
      <p:ext uri="{BB962C8B-B14F-4D97-AF65-F5344CB8AC3E}">
        <p14:creationId xmlns:p14="http://schemas.microsoft.com/office/powerpoint/2010/main" val="3958319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902" y="164386"/>
            <a:ext cx="8980098" cy="838200"/>
          </a:xfrm>
        </p:spPr>
        <p:txBody>
          <a:bodyPr/>
          <a:lstStyle/>
          <a:p>
            <a:r>
              <a:rPr lang="en-US" dirty="0"/>
              <a:t>Website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599" y="1172718"/>
            <a:ext cx="6892291" cy="5513832"/>
          </a:xfrm>
          <a:prstGeom prst="rect">
            <a:avLst/>
          </a:prstGeom>
        </p:spPr>
      </p:pic>
    </p:spTree>
    <p:extLst>
      <p:ext uri="{BB962C8B-B14F-4D97-AF65-F5344CB8AC3E}">
        <p14:creationId xmlns:p14="http://schemas.microsoft.com/office/powerpoint/2010/main" val="3670315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Tributaries</a:t>
            </a:r>
            <a:endParaRPr lang="en-US" dirty="0"/>
          </a:p>
        </p:txBody>
      </p:sp>
      <p:pic>
        <p:nvPicPr>
          <p:cNvPr id="4" name="Content Placeholder 3"/>
          <p:cNvPicPr>
            <a:picLocks noGrp="1" noChangeAspect="1"/>
          </p:cNvPicPr>
          <p:nvPr>
            <p:ph idx="1"/>
          </p:nvPr>
        </p:nvPicPr>
        <p:blipFill>
          <a:blip r:embed="rId3"/>
          <a:stretch>
            <a:fillRect/>
          </a:stretch>
        </p:blipFill>
        <p:spPr>
          <a:xfrm>
            <a:off x="497283" y="838200"/>
            <a:ext cx="7985531" cy="6249269"/>
          </a:xfrm>
          <a:prstGeom prst="rect">
            <a:avLst/>
          </a:prstGeom>
        </p:spPr>
      </p:pic>
    </p:spTree>
    <p:extLst>
      <p:ext uri="{BB962C8B-B14F-4D97-AF65-F5344CB8AC3E}">
        <p14:creationId xmlns:p14="http://schemas.microsoft.com/office/powerpoint/2010/main" val="41625989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732291124"/>
              </p:ext>
            </p:extLst>
          </p:nvPr>
        </p:nvGraphicFramePr>
        <p:xfrm>
          <a:off x="345932" y="1031502"/>
          <a:ext cx="8621088" cy="5779770"/>
        </p:xfrm>
        <a:graphic>
          <a:graphicData uri="http://schemas.openxmlformats.org/drawingml/2006/table">
            <a:tbl>
              <a:tblPr firstRow="1">
                <a:tableStyleId>{46F890A9-2807-4EBB-B81D-B2AA78EC7F39}</a:tableStyleId>
              </a:tblPr>
              <a:tblGrid>
                <a:gridCol w="1994043">
                  <a:extLst>
                    <a:ext uri="{9D8B030D-6E8A-4147-A177-3AD203B41FA5}">
                      <a16:colId xmlns:a16="http://schemas.microsoft.com/office/drawing/2014/main" val="20000"/>
                    </a:ext>
                  </a:extLst>
                </a:gridCol>
                <a:gridCol w="3412534">
                  <a:extLst>
                    <a:ext uri="{9D8B030D-6E8A-4147-A177-3AD203B41FA5}">
                      <a16:colId xmlns:a16="http://schemas.microsoft.com/office/drawing/2014/main" val="20001"/>
                    </a:ext>
                  </a:extLst>
                </a:gridCol>
                <a:gridCol w="3214511">
                  <a:extLst>
                    <a:ext uri="{9D8B030D-6E8A-4147-A177-3AD203B41FA5}">
                      <a16:colId xmlns:a16="http://schemas.microsoft.com/office/drawing/2014/main" val="20002"/>
                    </a:ext>
                  </a:extLst>
                </a:gridCol>
              </a:tblGrid>
              <a:tr h="579120">
                <a:tc>
                  <a:txBody>
                    <a:bodyPr/>
                    <a:lstStyle/>
                    <a:p>
                      <a:pPr marL="114300" marR="0" lvl="0" indent="0" algn="l" defTabSz="912813" rtl="0" eaLnBrk="1" fontAlgn="base" latinLnBrk="0" hangingPunct="1">
                        <a:lnSpc>
                          <a:spcPct val="115000"/>
                        </a:lnSpc>
                        <a:spcBef>
                          <a:spcPct val="0"/>
                        </a:spcBef>
                        <a:spcAft>
                          <a:spcPct val="0"/>
                        </a:spcAft>
                        <a:buClrTx/>
                        <a:buSzTx/>
                        <a:buFontTx/>
                        <a:buNone/>
                        <a:tabLst>
                          <a:tab pos="971550" algn="l"/>
                        </a:tabLst>
                      </a:pPr>
                      <a:r>
                        <a:rPr kumimoji="0" lang="en-US" sz="1800" u="none" strike="noStrike" cap="none" normalizeH="0" baseline="0" dirty="0">
                          <a:ln>
                            <a:noFill/>
                          </a:ln>
                          <a:effectLst>
                            <a:outerShdw blurRad="38100" dist="38100" dir="2700000" algn="tl">
                              <a:srgbClr val="000000">
                                <a:alpha val="43137"/>
                              </a:srgbClr>
                            </a:outerShdw>
                          </a:effectLst>
                        </a:rPr>
                        <a:t>Indicator</a:t>
                      </a:r>
                      <a:endParaRPr kumimoji="0" 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Calibri" pitchFamily="34" charset="0"/>
                        <a:ea typeface="Calibri" pitchFamily="34" charset="0"/>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c>
                  <a:txBody>
                    <a:bodyPr/>
                    <a:lstStyle/>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1800" u="none" strike="noStrike" cap="none" normalizeH="0" baseline="0" dirty="0">
                          <a:ln>
                            <a:noFill/>
                          </a:ln>
                          <a:effectLst>
                            <a:outerShdw blurRad="38100" dist="38100" dir="2700000" algn="tl">
                              <a:srgbClr val="000000">
                                <a:alpha val="43137"/>
                              </a:srgbClr>
                            </a:outerShdw>
                          </a:effectLst>
                        </a:rPr>
                        <a:t>Status</a:t>
                      </a:r>
                      <a:endParaRPr kumimoji="0" 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Calibri" pitchFamily="34" charset="0"/>
                        <a:cs typeface="Arial" charset="0"/>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c>
                  <a:txBody>
                    <a:bodyPr/>
                    <a:lstStyle/>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1800" u="none" strike="noStrike" cap="none" normalizeH="0" baseline="0" dirty="0">
                          <a:ln>
                            <a:noFill/>
                          </a:ln>
                          <a:effectLst>
                            <a:outerShdw blurRad="38100" dist="38100" dir="2700000" algn="tl">
                              <a:srgbClr val="000000">
                                <a:alpha val="43137"/>
                              </a:srgbClr>
                            </a:outerShdw>
                          </a:effectLst>
                        </a:rPr>
                        <a:t>Trends</a:t>
                      </a:r>
                      <a:endParaRPr kumimoji="0" 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Calibri" pitchFamily="34" charset="0"/>
                        <a:ea typeface="Calibri" pitchFamily="34" charset="0"/>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extLst>
                  <a:ext uri="{0D108BD9-81ED-4DB2-BD59-A6C34878D82A}">
                    <a16:rowId xmlns:a16="http://schemas.microsoft.com/office/drawing/2014/main" val="10000"/>
                  </a:ext>
                </a:extLst>
              </a:tr>
              <a:tr h="613410">
                <a:tc>
                  <a:txBody>
                    <a:bodyPr/>
                    <a:lstStyle/>
                    <a:p>
                      <a:pPr marL="114300" marR="0" lvl="0" indent="0" algn="l" defTabSz="912813" rtl="0" eaLnBrk="1" fontAlgn="base" latinLnBrk="0" hangingPunct="1">
                        <a:lnSpc>
                          <a:spcPct val="115000"/>
                        </a:lnSpc>
                        <a:spcBef>
                          <a:spcPct val="0"/>
                        </a:spcBef>
                        <a:spcAft>
                          <a:spcPct val="0"/>
                        </a:spcAft>
                        <a:buClrTx/>
                        <a:buSzTx/>
                        <a:buFontTx/>
                        <a:buNone/>
                        <a:tabLst>
                          <a:tab pos="971550" algn="l"/>
                        </a:tabLst>
                      </a:pPr>
                      <a:r>
                        <a:rPr kumimoji="0" lang="en-US" sz="1600" u="none" strike="noStrike" cap="none" normalizeH="0" baseline="0" dirty="0">
                          <a:ln>
                            <a:noFill/>
                          </a:ln>
                          <a:effectLst/>
                          <a:latin typeface="Franklin Gothic Book" panose="020B0503020102020204" pitchFamily="34" charset="0"/>
                        </a:rPr>
                        <a:t>Salinity</a:t>
                      </a:r>
                      <a:endParaRPr kumimoji="0" lang="en-US" sz="1600" b="0" i="1" u="none" strike="noStrike" cap="none" normalizeH="0" baseline="0" dirty="0">
                        <a:ln>
                          <a:noFill/>
                        </a:ln>
                        <a:solidFill>
                          <a:schemeClr val="tx1"/>
                        </a:solidFill>
                        <a:effectLst/>
                        <a:latin typeface="Franklin Gothic Book" panose="020B0503020102020204" pitchFamily="34" charset="0"/>
                        <a:ea typeface="Calibri" pitchFamily="34" charset="0"/>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1600" u="none" strike="noStrike" cap="none" normalizeH="0" baseline="0" dirty="0" smtClean="0">
                          <a:ln>
                            <a:noFill/>
                          </a:ln>
                          <a:effectLst/>
                          <a:latin typeface="Franklin Gothic Book" panose="020B0503020102020204" pitchFamily="34" charset="0"/>
                        </a:rPr>
                        <a:t>Unsatisfactory</a:t>
                      </a:r>
                    </a:p>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1600" b="0" i="0" u="none" strike="noStrike" cap="none" normalizeH="0" baseline="0" dirty="0" smtClean="0">
                          <a:ln>
                            <a:noFill/>
                          </a:ln>
                          <a:solidFill>
                            <a:schemeClr val="tx1"/>
                          </a:solidFill>
                          <a:effectLst/>
                          <a:latin typeface="Franklin Gothic Book" panose="020B0503020102020204" pitchFamily="34" charset="0"/>
                          <a:cs typeface="Arial" charset="0"/>
                        </a:rPr>
                        <a:t>Impacts increasing</a:t>
                      </a:r>
                      <a:endParaRPr kumimoji="0" lang="en-US" sz="1600" b="0" i="0" u="none" strike="noStrike" cap="none" normalizeH="0" baseline="0" dirty="0">
                        <a:ln>
                          <a:noFill/>
                        </a:ln>
                        <a:solidFill>
                          <a:schemeClr val="tx1"/>
                        </a:solidFill>
                        <a:effectLst/>
                        <a:latin typeface="Franklin Gothic Book" panose="020B0503020102020204" pitchFamily="34" charset="0"/>
                        <a:cs typeface="Arial" charset="0"/>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1600" u="none" strike="noStrike" cap="none" normalizeH="0" baseline="0" dirty="0">
                          <a:ln>
                            <a:noFill/>
                          </a:ln>
                          <a:effectLst/>
                          <a:latin typeface="Franklin Gothic Book" panose="020B0503020102020204" pitchFamily="34" charset="0"/>
                        </a:rPr>
                        <a:t>Worsening</a:t>
                      </a:r>
                      <a:endParaRPr kumimoji="0" lang="en-US" sz="1600" b="0" i="0" u="none" strike="noStrike" cap="none" normalizeH="0" baseline="0" dirty="0">
                        <a:ln>
                          <a:noFill/>
                        </a:ln>
                        <a:solidFill>
                          <a:schemeClr val="tx1"/>
                        </a:solidFill>
                        <a:effectLst/>
                        <a:latin typeface="Franklin Gothic Book" panose="020B0503020102020204" pitchFamily="34" charset="0"/>
                        <a:ea typeface="Calibri" pitchFamily="34" charset="0"/>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82930">
                <a:tc>
                  <a:txBody>
                    <a:bodyPr/>
                    <a:lstStyle/>
                    <a:p>
                      <a:pPr>
                        <a:buFont typeface="Arial" charset="0"/>
                        <a:buNone/>
                      </a:pPr>
                      <a:r>
                        <a:rPr lang="en-US" sz="1600" dirty="0">
                          <a:latin typeface="Franklin Gothic Book" panose="020B0503020102020204" pitchFamily="34" charset="0"/>
                        </a:rPr>
                        <a:t>Fecal Coliform</a:t>
                      </a:r>
                      <a:endParaRPr lang="en-US" sz="1600" dirty="0">
                        <a:solidFill>
                          <a:schemeClr val="tx1"/>
                        </a:solidFill>
                        <a:latin typeface="Franklin Gothic Book" panose="020B0503020102020204" pitchFamily="34" charset="0"/>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2813" rtl="0" eaLnBrk="1" fontAlgn="base" latinLnBrk="0" hangingPunct="1">
                        <a:lnSpc>
                          <a:spcPct val="115000"/>
                        </a:lnSpc>
                        <a:spcBef>
                          <a:spcPct val="0"/>
                        </a:spcBef>
                        <a:spcAft>
                          <a:spcPct val="0"/>
                        </a:spcAft>
                        <a:buClrTx/>
                        <a:buSzTx/>
                        <a:buFontTx/>
                        <a:buNone/>
                        <a:tabLst>
                          <a:tab pos="971550" algn="l"/>
                        </a:tabLst>
                        <a:defRPr/>
                      </a:pPr>
                      <a:r>
                        <a:rPr kumimoji="0" lang="en-US" sz="1600" b="0" i="0" u="none" strike="noStrike" cap="none" normalizeH="0" baseline="0" dirty="0" smtClean="0">
                          <a:ln>
                            <a:noFill/>
                          </a:ln>
                          <a:solidFill>
                            <a:schemeClr val="tx1"/>
                          </a:solidFill>
                          <a:effectLst/>
                          <a:latin typeface="Franklin Gothic Book" panose="020B0503020102020204" pitchFamily="34" charset="0"/>
                          <a:cs typeface="Arial" charset="0"/>
                        </a:rPr>
                        <a:t>Mainstem: Uncertain</a:t>
                      </a:r>
                    </a:p>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1600" u="none" strike="noStrike" cap="none" normalizeH="0" baseline="0" dirty="0" smtClean="0">
                          <a:ln>
                            <a:noFill/>
                          </a:ln>
                          <a:effectLst/>
                          <a:latin typeface="Franklin Gothic Book" panose="020B0503020102020204" pitchFamily="34" charset="0"/>
                        </a:rPr>
                        <a:t>Tributaries: Unsatisfactory</a:t>
                      </a: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2813" rtl="0" eaLnBrk="1" fontAlgn="base" latinLnBrk="0" hangingPunct="1">
                        <a:lnSpc>
                          <a:spcPct val="115000"/>
                        </a:lnSpc>
                        <a:spcBef>
                          <a:spcPct val="0"/>
                        </a:spcBef>
                        <a:spcAft>
                          <a:spcPct val="0"/>
                        </a:spcAft>
                        <a:buClrTx/>
                        <a:buSzTx/>
                        <a:buFontTx/>
                        <a:buNone/>
                        <a:tabLst>
                          <a:tab pos="971550" algn="l"/>
                        </a:tabLst>
                        <a:defRPr/>
                      </a:pPr>
                      <a:r>
                        <a:rPr kumimoji="0" lang="en-US" sz="1600" b="0" i="0" u="none" strike="noStrike" cap="none" normalizeH="0" baseline="0" dirty="0" smtClean="0">
                          <a:ln>
                            <a:noFill/>
                          </a:ln>
                          <a:solidFill>
                            <a:schemeClr val="tx1"/>
                          </a:solidFill>
                          <a:effectLst/>
                          <a:latin typeface="Franklin Gothic Book" panose="020B0503020102020204" pitchFamily="34" charset="0"/>
                          <a:ea typeface="Calibri" pitchFamily="34" charset="0"/>
                        </a:rPr>
                        <a:t>Mainstem: Uncertain</a:t>
                      </a:r>
                    </a:p>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1600" u="none" strike="noStrike" cap="none" normalizeH="0" baseline="0" dirty="0" smtClean="0">
                          <a:ln>
                            <a:noFill/>
                          </a:ln>
                          <a:effectLst/>
                          <a:latin typeface="Franklin Gothic Book" panose="020B0503020102020204" pitchFamily="34" charset="0"/>
                        </a:rPr>
                        <a:t>Tributaries: Unchanged</a:t>
                      </a: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14350">
                <a:tc>
                  <a:txBody>
                    <a:bodyPr/>
                    <a:lstStyle/>
                    <a:p>
                      <a:pPr>
                        <a:buFont typeface="Arial" charset="0"/>
                        <a:buNone/>
                      </a:pPr>
                      <a:r>
                        <a:rPr lang="en-US" sz="1600" dirty="0">
                          <a:solidFill>
                            <a:schemeClr val="tx1"/>
                          </a:solidFill>
                          <a:latin typeface="Franklin Gothic Book" panose="020B0503020102020204" pitchFamily="34" charset="0"/>
                        </a:rPr>
                        <a:t>Turbidity</a:t>
                      </a: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1600" b="0" i="0" u="none" strike="noStrike" cap="none" normalizeH="0" baseline="0" dirty="0">
                          <a:ln>
                            <a:noFill/>
                          </a:ln>
                          <a:solidFill>
                            <a:schemeClr val="tx1"/>
                          </a:solidFill>
                          <a:effectLst/>
                          <a:latin typeface="Franklin Gothic Book" panose="020B0503020102020204" pitchFamily="34" charset="0"/>
                          <a:cs typeface="Arial" charset="0"/>
                        </a:rPr>
                        <a:t>Satisfactory</a:t>
                      </a: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1600" b="0" i="0" u="none" strike="noStrike" cap="none" normalizeH="0" baseline="0" dirty="0">
                          <a:ln>
                            <a:noFill/>
                          </a:ln>
                          <a:solidFill>
                            <a:schemeClr val="tx1"/>
                          </a:solidFill>
                          <a:effectLst/>
                          <a:latin typeface="Franklin Gothic Book" panose="020B0503020102020204" pitchFamily="34" charset="0"/>
                          <a:ea typeface="Calibri" pitchFamily="34" charset="0"/>
                        </a:rPr>
                        <a:t>Unchanged</a:t>
                      </a: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85800">
                <a:tc>
                  <a:txBody>
                    <a:bodyPr/>
                    <a:lstStyle/>
                    <a:p>
                      <a:pPr>
                        <a:buFont typeface="Arial" charset="0"/>
                        <a:buNone/>
                      </a:pPr>
                      <a:r>
                        <a:rPr lang="en-US" sz="1600" dirty="0">
                          <a:latin typeface="Franklin Gothic Book" panose="020B0503020102020204" pitchFamily="34" charset="0"/>
                        </a:rPr>
                        <a:t>Dissolve</a:t>
                      </a:r>
                      <a:r>
                        <a:rPr lang="en-US" sz="1600" baseline="0" dirty="0">
                          <a:latin typeface="Franklin Gothic Book" panose="020B0503020102020204" pitchFamily="34" charset="0"/>
                        </a:rPr>
                        <a:t>d Oxygen</a:t>
                      </a:r>
                      <a:endParaRPr lang="en-US" sz="1600" dirty="0">
                        <a:solidFill>
                          <a:schemeClr val="tx1"/>
                        </a:solidFill>
                        <a:latin typeface="Franklin Gothic Book" panose="020B0503020102020204" pitchFamily="34" charset="0"/>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1600" b="0" u="none" strike="noStrike" cap="none" normalizeH="0" baseline="0" dirty="0">
                          <a:ln>
                            <a:noFill/>
                          </a:ln>
                          <a:effectLst/>
                          <a:latin typeface="Franklin Gothic Book" panose="020B0503020102020204" pitchFamily="34" charset="0"/>
                        </a:rPr>
                        <a:t>Mainstem: </a:t>
                      </a:r>
                      <a:r>
                        <a:rPr kumimoji="0" lang="en-US" sz="1600" b="0" u="none" strike="noStrike" cap="none" normalizeH="0" baseline="0" dirty="0" smtClean="0">
                          <a:ln>
                            <a:noFill/>
                          </a:ln>
                          <a:effectLst/>
                          <a:latin typeface="Franklin Gothic Book" panose="020B0503020102020204" pitchFamily="34" charset="0"/>
                        </a:rPr>
                        <a:t>Marine/Estuarine Satisfactory</a:t>
                      </a:r>
                    </a:p>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1600" b="0" u="none" strike="noStrike" cap="none" normalizeH="0" baseline="0" dirty="0" smtClean="0">
                          <a:ln>
                            <a:noFill/>
                          </a:ln>
                          <a:effectLst/>
                          <a:latin typeface="Franklin Gothic Book" panose="020B0503020102020204" pitchFamily="34" charset="0"/>
                        </a:rPr>
                        <a:t>Mainstem: Freshwater Satisfactory</a:t>
                      </a:r>
                      <a:endParaRPr kumimoji="0" lang="en-US" sz="1600" b="0" u="none" strike="noStrike" cap="none" normalizeH="0" baseline="0" dirty="0">
                        <a:ln>
                          <a:noFill/>
                        </a:ln>
                        <a:effectLst/>
                        <a:latin typeface="Franklin Gothic Book" panose="020B0503020102020204" pitchFamily="34" charset="0"/>
                      </a:endParaRPr>
                    </a:p>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1600" b="0" u="none" strike="noStrike" cap="none" normalizeH="0" baseline="0" dirty="0">
                          <a:ln>
                            <a:noFill/>
                          </a:ln>
                          <a:effectLst/>
                          <a:latin typeface="Franklin Gothic Book" panose="020B0503020102020204" pitchFamily="34" charset="0"/>
                        </a:rPr>
                        <a:t>Tributaries: Unsatisfactory</a:t>
                      </a:r>
                      <a:endParaRPr kumimoji="0" lang="en-US" sz="1600" b="0" i="0" u="none" strike="noStrike" cap="none" normalizeH="0" baseline="0" dirty="0">
                        <a:ln>
                          <a:noFill/>
                        </a:ln>
                        <a:solidFill>
                          <a:schemeClr val="tx1"/>
                        </a:solidFill>
                        <a:effectLst/>
                        <a:latin typeface="Franklin Gothic Book" panose="020B0503020102020204" pitchFamily="34" charset="0"/>
                        <a:cs typeface="Arial" charset="0"/>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2813" rtl="0" eaLnBrk="1" fontAlgn="base" latinLnBrk="0" hangingPunct="1">
                        <a:lnSpc>
                          <a:spcPct val="115000"/>
                        </a:lnSpc>
                        <a:spcBef>
                          <a:spcPct val="0"/>
                        </a:spcBef>
                        <a:spcAft>
                          <a:spcPct val="0"/>
                        </a:spcAft>
                        <a:buClrTx/>
                        <a:buSzTx/>
                        <a:buFontTx/>
                        <a:buNone/>
                        <a:tabLst>
                          <a:tab pos="971550" algn="l"/>
                          <a:tab pos="3314700" algn="r"/>
                        </a:tabLst>
                      </a:pPr>
                      <a:r>
                        <a:rPr kumimoji="0" lang="en-US" sz="1600" b="0" u="none" strike="noStrike" cap="none" normalizeH="0" baseline="0" dirty="0" smtClean="0">
                          <a:ln>
                            <a:noFill/>
                          </a:ln>
                          <a:effectLst/>
                          <a:latin typeface="Franklin Gothic Book" panose="020B0503020102020204" pitchFamily="34" charset="0"/>
                        </a:rPr>
                        <a:t>Mainstem: Marine/Estuarine  Unchanged</a:t>
                      </a:r>
                    </a:p>
                    <a:p>
                      <a:pPr marL="0" marR="0" lvl="0" indent="0" algn="ctr" defTabSz="912813" rtl="0" eaLnBrk="1" fontAlgn="base" latinLnBrk="0" hangingPunct="1">
                        <a:lnSpc>
                          <a:spcPct val="115000"/>
                        </a:lnSpc>
                        <a:spcBef>
                          <a:spcPct val="0"/>
                        </a:spcBef>
                        <a:spcAft>
                          <a:spcPct val="0"/>
                        </a:spcAft>
                        <a:buClrTx/>
                        <a:buSzTx/>
                        <a:buFontTx/>
                        <a:buNone/>
                        <a:tabLst>
                          <a:tab pos="971550" algn="l"/>
                          <a:tab pos="3314700" algn="r"/>
                        </a:tabLst>
                      </a:pPr>
                      <a:r>
                        <a:rPr kumimoji="0" lang="en-US" sz="1600" b="0" u="none" strike="noStrike" cap="none" normalizeH="0" baseline="0" dirty="0" smtClean="0">
                          <a:ln>
                            <a:noFill/>
                          </a:ln>
                          <a:effectLst/>
                          <a:latin typeface="Franklin Gothic Book" panose="020B0503020102020204" pitchFamily="34" charset="0"/>
                        </a:rPr>
                        <a:t>Mainstem: Freshwater Improving</a:t>
                      </a:r>
                      <a:endParaRPr kumimoji="0" lang="en-US" sz="1600" b="0" u="none" strike="noStrike" cap="none" normalizeH="0" baseline="0" dirty="0">
                        <a:ln>
                          <a:noFill/>
                        </a:ln>
                        <a:effectLst/>
                        <a:latin typeface="Franklin Gothic Book" panose="020B0503020102020204" pitchFamily="34" charset="0"/>
                      </a:endParaRPr>
                    </a:p>
                    <a:p>
                      <a:pPr marL="0" marR="0" lvl="0" indent="0" algn="ctr" defTabSz="912813" rtl="0" eaLnBrk="1" fontAlgn="base" latinLnBrk="0" hangingPunct="1">
                        <a:lnSpc>
                          <a:spcPct val="115000"/>
                        </a:lnSpc>
                        <a:spcBef>
                          <a:spcPct val="0"/>
                        </a:spcBef>
                        <a:spcAft>
                          <a:spcPct val="0"/>
                        </a:spcAft>
                        <a:buClrTx/>
                        <a:buSzTx/>
                        <a:buFontTx/>
                        <a:buNone/>
                        <a:tabLst>
                          <a:tab pos="971550" algn="l"/>
                          <a:tab pos="3314700" algn="r"/>
                        </a:tabLst>
                      </a:pPr>
                      <a:r>
                        <a:rPr kumimoji="0" lang="en-US" sz="1600" b="0" i="0" u="none" strike="noStrike" cap="none" normalizeH="0" baseline="0" dirty="0">
                          <a:ln>
                            <a:noFill/>
                          </a:ln>
                          <a:solidFill>
                            <a:schemeClr val="tx1"/>
                          </a:solidFill>
                          <a:effectLst/>
                          <a:latin typeface="Franklin Gothic Book" panose="020B0503020102020204" pitchFamily="34" charset="0"/>
                          <a:ea typeface="Calibri" pitchFamily="34" charset="0"/>
                        </a:rPr>
                        <a:t>Tributaries: </a:t>
                      </a:r>
                      <a:r>
                        <a:rPr kumimoji="0" lang="en-US" sz="1600" b="0" i="0" u="none" strike="noStrike" cap="none" normalizeH="0" baseline="0" dirty="0" smtClean="0">
                          <a:ln>
                            <a:noFill/>
                          </a:ln>
                          <a:solidFill>
                            <a:schemeClr val="tx1"/>
                          </a:solidFill>
                          <a:effectLst/>
                          <a:latin typeface="Franklin Gothic Book" panose="020B0503020102020204" pitchFamily="34" charset="0"/>
                          <a:ea typeface="Calibri" pitchFamily="34" charset="0"/>
                        </a:rPr>
                        <a:t>Worsening</a:t>
                      </a:r>
                      <a:endParaRPr kumimoji="0" lang="en-US" sz="1600" b="0" i="0" u="none" strike="noStrike" cap="none" normalizeH="0" baseline="0" dirty="0">
                        <a:ln>
                          <a:noFill/>
                        </a:ln>
                        <a:solidFill>
                          <a:schemeClr val="tx1"/>
                        </a:solidFill>
                        <a:effectLst/>
                        <a:latin typeface="Franklin Gothic Book" panose="020B0503020102020204" pitchFamily="34" charset="0"/>
                        <a:ea typeface="Calibri" pitchFamily="34" charset="0"/>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85800">
                <a:tc>
                  <a:txBody>
                    <a:bodyPr/>
                    <a:lstStyle/>
                    <a:p>
                      <a:pPr marL="1588" marR="0" lvl="0" indent="0" algn="l" defTabSz="912813" rtl="0" eaLnBrk="1" fontAlgn="base" latinLnBrk="0" hangingPunct="1">
                        <a:lnSpc>
                          <a:spcPct val="115000"/>
                        </a:lnSpc>
                        <a:spcBef>
                          <a:spcPct val="0"/>
                        </a:spcBef>
                        <a:spcAft>
                          <a:spcPct val="0"/>
                        </a:spcAft>
                        <a:buClrTx/>
                        <a:buSzTx/>
                        <a:buFontTx/>
                        <a:buNone/>
                        <a:tabLst>
                          <a:tab pos="971550" algn="l"/>
                        </a:tabLst>
                      </a:pPr>
                      <a:r>
                        <a:rPr kumimoji="0" lang="en-US" sz="1600" u="none" strike="noStrike" cap="none" normalizeH="0" baseline="0" dirty="0">
                          <a:ln>
                            <a:noFill/>
                          </a:ln>
                          <a:effectLst/>
                          <a:latin typeface="Franklin Gothic Book" panose="020B0503020102020204" pitchFamily="34" charset="0"/>
                        </a:rPr>
                        <a:t>Algal Blooms</a:t>
                      </a:r>
                      <a:endParaRPr kumimoji="0" lang="en-US" sz="1600" b="0" i="1" u="none" strike="noStrike" cap="none" normalizeH="0" baseline="0" dirty="0">
                        <a:ln>
                          <a:noFill/>
                        </a:ln>
                        <a:solidFill>
                          <a:schemeClr val="tx1"/>
                        </a:solidFill>
                        <a:effectLst/>
                        <a:latin typeface="Franklin Gothic Book" panose="020B0503020102020204" pitchFamily="34" charset="0"/>
                        <a:ea typeface="Calibri" pitchFamily="34" charset="0"/>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1600" u="none" strike="noStrike" cap="none" normalizeH="0" baseline="0" dirty="0">
                          <a:ln>
                            <a:noFill/>
                          </a:ln>
                          <a:effectLst/>
                          <a:latin typeface="Franklin Gothic Book" panose="020B0503020102020204" pitchFamily="34" charset="0"/>
                        </a:rPr>
                        <a:t>Unsatisfactory</a:t>
                      </a:r>
                      <a:endParaRPr kumimoji="0" lang="en-US" sz="1600" b="0" i="0" u="none" strike="noStrike" cap="none" normalizeH="0" baseline="0" dirty="0">
                        <a:ln>
                          <a:noFill/>
                        </a:ln>
                        <a:solidFill>
                          <a:schemeClr val="tx1"/>
                        </a:solidFill>
                        <a:effectLst/>
                        <a:latin typeface="Franklin Gothic Book" panose="020B0503020102020204" pitchFamily="34" charset="0"/>
                        <a:ea typeface="Calibri" pitchFamily="34" charset="0"/>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1600" u="none" strike="noStrike" cap="none" normalizeH="0" baseline="0" dirty="0">
                          <a:ln>
                            <a:noFill/>
                          </a:ln>
                          <a:effectLst/>
                          <a:latin typeface="Franklin Gothic Book" panose="020B0503020102020204" pitchFamily="34" charset="0"/>
                        </a:rPr>
                        <a:t>Unchanged</a:t>
                      </a:r>
                      <a:endParaRPr kumimoji="0" lang="en-US" sz="1600" b="0" i="0" u="none" strike="noStrike" cap="none" normalizeH="0" baseline="0" dirty="0">
                        <a:ln>
                          <a:noFill/>
                        </a:ln>
                        <a:solidFill>
                          <a:schemeClr val="tx1"/>
                        </a:solidFill>
                        <a:effectLst/>
                        <a:latin typeface="Franklin Gothic Book" panose="020B0503020102020204" pitchFamily="34" charset="0"/>
                        <a:ea typeface="Calibri" pitchFamily="34" charset="0"/>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57200">
                <a:tc>
                  <a:txBody>
                    <a:bodyPr/>
                    <a:lstStyle/>
                    <a:p>
                      <a:pPr>
                        <a:buFont typeface="Arial" charset="0"/>
                        <a:buNone/>
                      </a:pPr>
                      <a:r>
                        <a:rPr lang="en-US" sz="1600" dirty="0">
                          <a:solidFill>
                            <a:schemeClr val="tx1"/>
                          </a:solidFill>
                          <a:latin typeface="Franklin Gothic Book" panose="020B0503020102020204" pitchFamily="34" charset="0"/>
                        </a:rPr>
                        <a:t>Nitrogen</a:t>
                      </a: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1600" u="none" strike="noStrike" cap="none" normalizeH="0" baseline="0" dirty="0">
                          <a:ln>
                            <a:noFill/>
                          </a:ln>
                          <a:effectLst/>
                          <a:latin typeface="Franklin Gothic Book" panose="020B0503020102020204" pitchFamily="34" charset="0"/>
                        </a:rPr>
                        <a:t>Mainstem: Unsatisfactory</a:t>
                      </a:r>
                    </a:p>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1600" u="none" strike="noStrike" cap="none" normalizeH="0" baseline="0" dirty="0">
                          <a:ln>
                            <a:noFill/>
                          </a:ln>
                          <a:effectLst/>
                          <a:latin typeface="Franklin Gothic Book" panose="020B0503020102020204" pitchFamily="34" charset="0"/>
                        </a:rPr>
                        <a:t>Tributaries: Unsatisfactory</a:t>
                      </a:r>
                      <a:endParaRPr kumimoji="0" lang="en-US" sz="1600" b="0" i="0" u="none" strike="noStrike" cap="none" normalizeH="0" baseline="0" dirty="0">
                        <a:ln>
                          <a:noFill/>
                        </a:ln>
                        <a:solidFill>
                          <a:schemeClr val="tx1"/>
                        </a:solidFill>
                        <a:effectLst/>
                        <a:latin typeface="Franklin Gothic Book" panose="020B0503020102020204" pitchFamily="34" charset="0"/>
                        <a:cs typeface="Arial" charset="0"/>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1600" u="none" strike="noStrike" cap="none" normalizeH="0" baseline="0" dirty="0">
                          <a:ln>
                            <a:noFill/>
                          </a:ln>
                          <a:effectLst/>
                          <a:latin typeface="Franklin Gothic Book" panose="020B0503020102020204" pitchFamily="34" charset="0"/>
                        </a:rPr>
                        <a:t>Mainstem: Improving</a:t>
                      </a:r>
                    </a:p>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1600" u="none" strike="noStrike" cap="none" normalizeH="0" baseline="0" dirty="0">
                          <a:ln>
                            <a:noFill/>
                          </a:ln>
                          <a:effectLst/>
                          <a:latin typeface="Franklin Gothic Book" panose="020B0503020102020204" pitchFamily="34" charset="0"/>
                        </a:rPr>
                        <a:t>Tributaries: </a:t>
                      </a:r>
                      <a:r>
                        <a:rPr kumimoji="0" lang="en-US" sz="1600" u="none" strike="noStrike" cap="none" normalizeH="0" baseline="0" dirty="0" smtClean="0">
                          <a:ln>
                            <a:noFill/>
                          </a:ln>
                          <a:effectLst/>
                          <a:latin typeface="Franklin Gothic Book" panose="020B0503020102020204" pitchFamily="34" charset="0"/>
                        </a:rPr>
                        <a:t>Improving</a:t>
                      </a:r>
                      <a:endParaRPr kumimoji="0" lang="en-US" sz="1600" u="none" strike="noStrike" kern="1200" cap="none" normalizeH="0" baseline="0" dirty="0">
                        <a:ln>
                          <a:noFill/>
                        </a:ln>
                        <a:solidFill>
                          <a:schemeClr val="dk1"/>
                        </a:solidFill>
                        <a:effectLst/>
                        <a:latin typeface="Franklin Gothic Book" panose="020B0503020102020204" pitchFamily="34" charset="0"/>
                        <a:ea typeface="+mn-ea"/>
                        <a:cs typeface="+mn-cs"/>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sz="1600" dirty="0">
                          <a:solidFill>
                            <a:schemeClr val="tx1"/>
                          </a:solidFill>
                          <a:latin typeface="Franklin Gothic Book" panose="020B0503020102020204" pitchFamily="34" charset="0"/>
                        </a:rPr>
                        <a:t>Phosphorus</a:t>
                      </a:r>
                    </a:p>
                    <a:p>
                      <a:pPr>
                        <a:buFont typeface="Arial" charset="0"/>
                        <a:buNone/>
                      </a:pPr>
                      <a:endParaRPr lang="en-US" sz="1600" dirty="0">
                        <a:solidFill>
                          <a:schemeClr val="tx1"/>
                        </a:solidFill>
                        <a:latin typeface="Franklin Gothic Book" panose="020B0503020102020204" pitchFamily="34" charset="0"/>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1600" b="0" u="none" strike="noStrike" cap="none" normalizeH="0" baseline="0" dirty="0" smtClean="0">
                          <a:ln>
                            <a:noFill/>
                          </a:ln>
                          <a:effectLst/>
                          <a:latin typeface="Franklin Gothic Book" panose="020B0503020102020204" pitchFamily="34" charset="0"/>
                        </a:rPr>
                        <a:t>Mainstem: Marine/Estuarine Satisfactory</a:t>
                      </a:r>
                    </a:p>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1600" b="0" u="none" strike="noStrike" cap="none" normalizeH="0" baseline="0" dirty="0" smtClean="0">
                          <a:ln>
                            <a:noFill/>
                          </a:ln>
                          <a:effectLst/>
                          <a:latin typeface="Franklin Gothic Book" panose="020B0503020102020204" pitchFamily="34" charset="0"/>
                        </a:rPr>
                        <a:t>Mainstem: Freshwater Satisfactory</a:t>
                      </a:r>
                    </a:p>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1600" b="0" u="none" strike="noStrike" cap="none" normalizeH="0" baseline="0" dirty="0" smtClean="0">
                          <a:ln>
                            <a:noFill/>
                          </a:ln>
                          <a:effectLst/>
                          <a:latin typeface="Franklin Gothic Book" panose="020B0503020102020204" pitchFamily="34" charset="0"/>
                        </a:rPr>
                        <a:t>Tributaries: Unsatisfactory</a:t>
                      </a:r>
                      <a:endParaRPr kumimoji="0" lang="en-US" sz="1600" b="0" i="0" u="none" strike="noStrike" cap="none" normalizeH="0" baseline="0" dirty="0">
                        <a:ln>
                          <a:noFill/>
                        </a:ln>
                        <a:solidFill>
                          <a:schemeClr val="tx1"/>
                        </a:solidFill>
                        <a:effectLst/>
                        <a:latin typeface="Franklin Gothic Book" panose="020B0503020102020204" pitchFamily="34" charset="0"/>
                        <a:cs typeface="Arial" charset="0"/>
                      </a:endParaRP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2813" rtl="0" eaLnBrk="1" fontAlgn="base" latinLnBrk="0" hangingPunct="1">
                        <a:lnSpc>
                          <a:spcPct val="115000"/>
                        </a:lnSpc>
                        <a:spcBef>
                          <a:spcPct val="0"/>
                        </a:spcBef>
                        <a:spcAft>
                          <a:spcPct val="0"/>
                        </a:spcAft>
                        <a:buClrTx/>
                        <a:buSzTx/>
                        <a:buFontTx/>
                        <a:buNone/>
                        <a:tabLst>
                          <a:tab pos="971550" algn="l"/>
                          <a:tab pos="3314700" algn="r"/>
                        </a:tabLst>
                      </a:pPr>
                      <a:r>
                        <a:rPr kumimoji="0" lang="en-US" sz="1600" b="0" u="none" strike="noStrike" cap="none" normalizeH="0" baseline="0" dirty="0" smtClean="0">
                          <a:ln>
                            <a:noFill/>
                          </a:ln>
                          <a:effectLst/>
                          <a:latin typeface="Franklin Gothic Book" panose="020B0503020102020204" pitchFamily="34" charset="0"/>
                        </a:rPr>
                        <a:t>Mainstem: Marine/Estuarine Improving</a:t>
                      </a:r>
                    </a:p>
                    <a:p>
                      <a:pPr marL="0" marR="0" lvl="0" indent="0" algn="ctr" defTabSz="912813" rtl="0" eaLnBrk="1" fontAlgn="base" latinLnBrk="0" hangingPunct="1">
                        <a:lnSpc>
                          <a:spcPct val="115000"/>
                        </a:lnSpc>
                        <a:spcBef>
                          <a:spcPct val="0"/>
                        </a:spcBef>
                        <a:spcAft>
                          <a:spcPct val="0"/>
                        </a:spcAft>
                        <a:buClrTx/>
                        <a:buSzTx/>
                        <a:buFontTx/>
                        <a:buNone/>
                        <a:tabLst>
                          <a:tab pos="971550" algn="l"/>
                        </a:tabLst>
                      </a:pPr>
                      <a:r>
                        <a:rPr kumimoji="0" lang="en-US" sz="1600" b="0" u="none" strike="noStrike" cap="none" normalizeH="0" baseline="0" dirty="0" smtClean="0">
                          <a:ln>
                            <a:noFill/>
                          </a:ln>
                          <a:effectLst/>
                          <a:latin typeface="Franklin Gothic Book" panose="020B0503020102020204" pitchFamily="34" charset="0"/>
                        </a:rPr>
                        <a:t>Mainstem: Freshwater </a:t>
                      </a:r>
                      <a:r>
                        <a:rPr kumimoji="0" lang="en-US" sz="1600" u="none" strike="noStrike" cap="none" normalizeH="0" baseline="0" dirty="0" smtClean="0">
                          <a:ln>
                            <a:noFill/>
                          </a:ln>
                          <a:effectLst/>
                          <a:latin typeface="Franklin Gothic Book" panose="020B0503020102020204" pitchFamily="34" charset="0"/>
                        </a:rPr>
                        <a:t>Unchanged</a:t>
                      </a:r>
                      <a:endParaRPr kumimoji="0" lang="en-US" sz="1600" b="0" i="0" u="none" strike="noStrike" cap="none" normalizeH="0" baseline="0" dirty="0" smtClean="0">
                        <a:ln>
                          <a:noFill/>
                        </a:ln>
                        <a:solidFill>
                          <a:schemeClr val="tx1"/>
                        </a:solidFill>
                        <a:effectLst/>
                        <a:latin typeface="Franklin Gothic Book" panose="020B0503020102020204" pitchFamily="34" charset="0"/>
                        <a:ea typeface="Calibri" pitchFamily="34" charset="0"/>
                      </a:endParaRPr>
                    </a:p>
                    <a:p>
                      <a:pPr marL="0" marR="0" lvl="0" indent="0" algn="ctr" defTabSz="912813" rtl="0" eaLnBrk="1" fontAlgn="base" latinLnBrk="0" hangingPunct="1">
                        <a:lnSpc>
                          <a:spcPct val="115000"/>
                        </a:lnSpc>
                        <a:spcBef>
                          <a:spcPct val="0"/>
                        </a:spcBef>
                        <a:spcAft>
                          <a:spcPct val="0"/>
                        </a:spcAft>
                        <a:buClrTx/>
                        <a:buSzTx/>
                        <a:buFontTx/>
                        <a:buNone/>
                        <a:tabLst>
                          <a:tab pos="971550" algn="l"/>
                          <a:tab pos="3314700" algn="r"/>
                        </a:tabLst>
                      </a:pPr>
                      <a:r>
                        <a:rPr kumimoji="0" lang="en-US" sz="1600" b="0" u="none" strike="noStrike" cap="none" normalizeH="0" baseline="0" dirty="0" smtClean="0">
                          <a:ln>
                            <a:noFill/>
                          </a:ln>
                          <a:effectLst/>
                          <a:latin typeface="Franklin Gothic Book" panose="020B0503020102020204" pitchFamily="34" charset="0"/>
                        </a:rPr>
                        <a:t>Tributaries: Improving</a:t>
                      </a:r>
                    </a:p>
                  </a:txBody>
                  <a:tcPr marL="62738" marR="62738"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
        <p:nvSpPr>
          <p:cNvPr id="2" name="Title 1"/>
          <p:cNvSpPr>
            <a:spLocks noGrp="1"/>
          </p:cNvSpPr>
          <p:nvPr>
            <p:ph type="title"/>
          </p:nvPr>
        </p:nvSpPr>
        <p:spPr>
          <a:xfrm>
            <a:off x="236306" y="174660"/>
            <a:ext cx="8980098" cy="700411"/>
          </a:xfrm>
        </p:spPr>
        <p:txBody>
          <a:bodyPr/>
          <a:lstStyle/>
          <a:p>
            <a:r>
              <a:rPr lang="en-US" dirty="0">
                <a:solidFill>
                  <a:srgbClr val="006600"/>
                </a:solidFill>
              </a:rPr>
              <a:t>Water Quality</a:t>
            </a:r>
          </a:p>
        </p:txBody>
      </p:sp>
    </p:spTree>
    <p:extLst>
      <p:ext uri="{BB962C8B-B14F-4D97-AF65-F5344CB8AC3E}">
        <p14:creationId xmlns:p14="http://schemas.microsoft.com/office/powerpoint/2010/main" val="368552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902" y="182880"/>
            <a:ext cx="8980098" cy="838200"/>
          </a:xfrm>
        </p:spPr>
        <p:txBody>
          <a:bodyPr/>
          <a:lstStyle/>
          <a:p>
            <a:r>
              <a:rPr lang="en-US" dirty="0">
                <a:solidFill>
                  <a:srgbClr val="006600"/>
                </a:solidFill>
              </a:rPr>
              <a:t>Fecal Coliform</a:t>
            </a:r>
          </a:p>
        </p:txBody>
      </p:sp>
      <p:sp>
        <p:nvSpPr>
          <p:cNvPr id="3" name="Content Placeholder 2"/>
          <p:cNvSpPr>
            <a:spLocks noGrp="1"/>
          </p:cNvSpPr>
          <p:nvPr>
            <p:ph idx="1"/>
          </p:nvPr>
        </p:nvSpPr>
        <p:spPr>
          <a:xfrm>
            <a:off x="206477" y="1219200"/>
            <a:ext cx="8799871" cy="5515087"/>
          </a:xfrm>
        </p:spPr>
        <p:txBody>
          <a:bodyPr>
            <a:normAutofit lnSpcReduction="10000"/>
          </a:bodyPr>
          <a:lstStyle/>
          <a:p>
            <a:pPr rtl="0" fontAlgn="base">
              <a:spcBef>
                <a:spcPts val="1200"/>
              </a:spcBef>
            </a:pPr>
            <a:r>
              <a:rPr lang="en-US" sz="2400" dirty="0">
                <a:solidFill>
                  <a:schemeClr val="tx1"/>
                </a:solidFill>
                <a:latin typeface="Calibri" panose="020F0502020204030204" pitchFamily="34" charset="0"/>
              </a:rPr>
              <a:t>LSJRB tributaries impaired for fecal coliform: 75 </a:t>
            </a:r>
            <a:r>
              <a:rPr lang="en-US" sz="2400" dirty="0" smtClean="0">
                <a:solidFill>
                  <a:schemeClr val="tx1"/>
                </a:solidFill>
                <a:latin typeface="Calibri" panose="020F0502020204030204" pitchFamily="34" charset="0"/>
              </a:rPr>
              <a:t>total. </a:t>
            </a:r>
            <a:r>
              <a:rPr lang="en-US" sz="2400" dirty="0">
                <a:solidFill>
                  <a:schemeClr val="tx1"/>
                </a:solidFill>
                <a:latin typeface="Calibri" panose="020F0502020204030204" pitchFamily="34" charset="0"/>
              </a:rPr>
              <a:t>Of those, 25 have final BMAPs.</a:t>
            </a:r>
            <a:endParaRPr kumimoji="0" lang="en-US" sz="2400" kern="1200" dirty="0">
              <a:solidFill>
                <a:schemeClr val="tx1"/>
              </a:solidFill>
              <a:effectLst/>
              <a:latin typeface="Calibri" panose="020F0502020204030204" pitchFamily="34" charset="0"/>
            </a:endParaRPr>
          </a:p>
          <a:p>
            <a:pPr fontAlgn="base">
              <a:spcBef>
                <a:spcPts val="1200"/>
              </a:spcBef>
            </a:pPr>
            <a:r>
              <a:rPr lang="en-US" sz="2400" dirty="0" smtClean="0">
                <a:solidFill>
                  <a:schemeClr val="tx1"/>
                </a:solidFill>
                <a:latin typeface="Calibri" panose="020F0502020204030204" pitchFamily="34" charset="0"/>
              </a:rPr>
              <a:t>Criterion: Frequency </a:t>
            </a:r>
            <a:r>
              <a:rPr lang="en-US" sz="2400" dirty="0">
                <a:solidFill>
                  <a:schemeClr val="tx1"/>
                </a:solidFill>
                <a:latin typeface="Calibri" panose="020F0502020204030204" pitchFamily="34" charset="0"/>
              </a:rPr>
              <a:t>of exceedances </a:t>
            </a:r>
            <a:r>
              <a:rPr lang="en-US" sz="2400" dirty="0" smtClean="0">
                <a:solidFill>
                  <a:schemeClr val="tx1"/>
                </a:solidFill>
                <a:latin typeface="Calibri" panose="020F0502020204030204" pitchFamily="34" charset="0"/>
              </a:rPr>
              <a:t>(measurements above 400) should </a:t>
            </a:r>
            <a:r>
              <a:rPr lang="en-US" sz="2400" dirty="0">
                <a:solidFill>
                  <a:schemeClr val="tx1"/>
                </a:solidFill>
                <a:latin typeface="Calibri" panose="020F0502020204030204" pitchFamily="34" charset="0"/>
              </a:rPr>
              <a:t>not exceed 10% of measurements.</a:t>
            </a:r>
          </a:p>
          <a:p>
            <a:r>
              <a:rPr lang="en-US" sz="2400" dirty="0">
                <a:solidFill>
                  <a:schemeClr val="tx1"/>
                </a:solidFill>
                <a:latin typeface="Calibri" panose="020F0502020204030204" pitchFamily="34" charset="0"/>
              </a:rPr>
              <a:t>N</a:t>
            </a:r>
            <a:r>
              <a:rPr lang="en-US" sz="2400" dirty="0" smtClean="0">
                <a:solidFill>
                  <a:schemeClr val="tx1"/>
                </a:solidFill>
                <a:latin typeface="Calibri" panose="020F0502020204030204" pitchFamily="34" charset="0"/>
              </a:rPr>
              <a:t>o </a:t>
            </a:r>
            <a:r>
              <a:rPr lang="en-US" sz="2400" dirty="0">
                <a:solidFill>
                  <a:schemeClr val="tx1"/>
                </a:solidFill>
                <a:latin typeface="Calibri" panose="020F0502020204030204" pitchFamily="34" charset="0"/>
              </a:rPr>
              <a:t>tributary has reached </a:t>
            </a:r>
            <a:r>
              <a:rPr lang="en-US" sz="2400" dirty="0" smtClean="0">
                <a:solidFill>
                  <a:schemeClr val="tx1"/>
                </a:solidFill>
                <a:latin typeface="Calibri" panose="020F0502020204030204" pitchFamily="34" charset="0"/>
              </a:rPr>
              <a:t>this goal as </a:t>
            </a:r>
            <a:r>
              <a:rPr lang="en-US" sz="2400" dirty="0">
                <a:solidFill>
                  <a:schemeClr val="tx1"/>
                </a:solidFill>
                <a:latin typeface="Calibri" panose="020F0502020204030204" pitchFamily="34" charset="0"/>
              </a:rPr>
              <a:t>of 7.5-year rolling average period </a:t>
            </a:r>
            <a:r>
              <a:rPr lang="en-US" sz="2400" dirty="0" smtClean="0">
                <a:solidFill>
                  <a:schemeClr val="tx1"/>
                </a:solidFill>
                <a:latin typeface="Calibri" panose="020F0502020204030204" pitchFamily="34" charset="0"/>
              </a:rPr>
              <a:t>2009-2016</a:t>
            </a:r>
            <a:r>
              <a:rPr lang="en-US" sz="2400" dirty="0">
                <a:solidFill>
                  <a:schemeClr val="tx1"/>
                </a:solidFill>
                <a:latin typeface="Calibri" panose="020F0502020204030204" pitchFamily="34" charset="0"/>
              </a:rPr>
              <a:t>.</a:t>
            </a:r>
          </a:p>
          <a:p>
            <a:pPr lvl="1"/>
            <a:r>
              <a:rPr lang="en-US" sz="2000" dirty="0">
                <a:solidFill>
                  <a:schemeClr val="tx1"/>
                </a:solidFill>
                <a:latin typeface="Calibri" panose="020F0502020204030204" pitchFamily="34" charset="0"/>
              </a:rPr>
              <a:t>Lowest: Lower Trout River (</a:t>
            </a:r>
            <a:r>
              <a:rPr lang="en-US" sz="2000" dirty="0" smtClean="0">
                <a:solidFill>
                  <a:schemeClr val="tx1"/>
                </a:solidFill>
                <a:latin typeface="Calibri" panose="020F0502020204030204" pitchFamily="34" charset="0"/>
              </a:rPr>
              <a:t>25%)</a:t>
            </a:r>
          </a:p>
          <a:p>
            <a:pPr lvl="1"/>
            <a:r>
              <a:rPr lang="en-US" sz="2000" dirty="0" smtClean="0">
                <a:solidFill>
                  <a:schemeClr val="tx1"/>
                </a:solidFill>
                <a:latin typeface="Calibri" panose="020F0502020204030204" pitchFamily="34" charset="0"/>
              </a:rPr>
              <a:t>Highest: </a:t>
            </a:r>
            <a:r>
              <a:rPr lang="en-US" sz="2000" dirty="0">
                <a:solidFill>
                  <a:schemeClr val="tx1"/>
                </a:solidFill>
                <a:latin typeface="Calibri" panose="020F0502020204030204" pitchFamily="34" charset="0"/>
              </a:rPr>
              <a:t>Over 90% exceedances in Butcher Pen and Craig Creeks. </a:t>
            </a:r>
          </a:p>
          <a:p>
            <a:pPr lvl="1"/>
            <a:r>
              <a:rPr lang="en-US" sz="2000" dirty="0" smtClean="0">
                <a:solidFill>
                  <a:schemeClr val="tx1"/>
                </a:solidFill>
                <a:latin typeface="Calibri" panose="020F0502020204030204" pitchFamily="34" charset="0"/>
              </a:rPr>
              <a:t>Improvement: over three separate 7.5-year rolling average periods, Miramar, Deep Bottom, and Terrapin Creeks have reduced percent exceedances.</a:t>
            </a:r>
          </a:p>
          <a:p>
            <a:pPr lvl="1"/>
            <a:r>
              <a:rPr lang="en-US" sz="2000" dirty="0" smtClean="0">
                <a:solidFill>
                  <a:schemeClr val="tx1"/>
                </a:solidFill>
                <a:latin typeface="Calibri" panose="020F0502020204030204" pitchFamily="34" charset="0"/>
              </a:rPr>
              <a:t>Increasing exceedances: Sherman, </a:t>
            </a:r>
            <a:r>
              <a:rPr lang="en-US" sz="2000" dirty="0" err="1" smtClean="0">
                <a:solidFill>
                  <a:schemeClr val="tx1"/>
                </a:solidFill>
                <a:latin typeface="Calibri" panose="020F0502020204030204" pitchFamily="34" charset="0"/>
              </a:rPr>
              <a:t>Pottsburg</a:t>
            </a:r>
            <a:r>
              <a:rPr lang="en-US" sz="2000" dirty="0" smtClean="0">
                <a:solidFill>
                  <a:schemeClr val="tx1"/>
                </a:solidFill>
                <a:latin typeface="Calibri" panose="020F0502020204030204" pitchFamily="34" charset="0"/>
              </a:rPr>
              <a:t> Creeks and Middle Trout River have exhibited higher percentage exceedances.</a:t>
            </a:r>
          </a:p>
          <a:p>
            <a:r>
              <a:rPr lang="en-US" sz="2400" dirty="0">
                <a:solidFill>
                  <a:schemeClr val="tx1"/>
                </a:solidFill>
                <a:latin typeface="Calibri" panose="020F0502020204030204" pitchFamily="34" charset="0"/>
              </a:rPr>
              <a:t>Improvement: Magnitude of exceedances (values above 400) has fallen from 1996-2003 period to 2010-2014 period.</a:t>
            </a:r>
          </a:p>
          <a:p>
            <a:pPr lvl="1"/>
            <a:endParaRPr lang="en-US" sz="2000" dirty="0" smtClean="0">
              <a:solidFill>
                <a:schemeClr val="tx1"/>
              </a:solidFill>
              <a:latin typeface="Calibri" panose="020F0502020204030204" pitchFamily="34" charset="0"/>
            </a:endParaRPr>
          </a:p>
        </p:txBody>
      </p:sp>
    </p:spTree>
    <p:extLst>
      <p:ext uri="{BB962C8B-B14F-4D97-AF65-F5344CB8AC3E}">
        <p14:creationId xmlns:p14="http://schemas.microsoft.com/office/powerpoint/2010/main" val="2224497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032" y="153908"/>
            <a:ext cx="8636066" cy="684291"/>
          </a:xfrm>
        </p:spPr>
        <p:txBody>
          <a:bodyPr/>
          <a:lstStyle/>
          <a:p>
            <a:r>
              <a:rPr lang="en-US" sz="4800" dirty="0">
                <a:solidFill>
                  <a:srgbClr val="00602B"/>
                </a:solidFill>
              </a:rPr>
              <a:t>Dissolved Oxygen - Mainstem</a:t>
            </a:r>
          </a:p>
        </p:txBody>
      </p:sp>
      <p:sp>
        <p:nvSpPr>
          <p:cNvPr id="3" name="Content Placeholder 2"/>
          <p:cNvSpPr>
            <a:spLocks noGrp="1"/>
          </p:cNvSpPr>
          <p:nvPr>
            <p:ph idx="1"/>
          </p:nvPr>
        </p:nvSpPr>
        <p:spPr>
          <a:xfrm>
            <a:off x="172016" y="5124260"/>
            <a:ext cx="8863341" cy="1527611"/>
          </a:xfrm>
        </p:spPr>
        <p:txBody>
          <a:bodyPr>
            <a:normAutofit/>
          </a:bodyPr>
          <a:lstStyle/>
          <a:p>
            <a:r>
              <a:rPr lang="en-US" sz="2800" dirty="0" smtClean="0">
                <a:solidFill>
                  <a:schemeClr val="tx1"/>
                </a:solidFill>
                <a:latin typeface="Calibri" panose="020F0502020204030204" pitchFamily="34" charset="0"/>
              </a:rPr>
              <a:t>Values above line meet criteria. </a:t>
            </a:r>
            <a:r>
              <a:rPr lang="en-US" sz="2800" dirty="0" err="1" smtClean="0">
                <a:solidFill>
                  <a:schemeClr val="tx1"/>
                </a:solidFill>
                <a:latin typeface="Calibri" panose="020F0502020204030204" pitchFamily="34" charset="0"/>
              </a:rPr>
              <a:t>Mainstem</a:t>
            </a:r>
            <a:r>
              <a:rPr lang="en-US" sz="2800" dirty="0" smtClean="0">
                <a:solidFill>
                  <a:schemeClr val="tx1"/>
                </a:solidFill>
                <a:latin typeface="Calibri" panose="020F0502020204030204" pitchFamily="34" charset="0"/>
              </a:rPr>
              <a:t> </a:t>
            </a:r>
            <a:r>
              <a:rPr lang="en-US" sz="2800" dirty="0">
                <a:solidFill>
                  <a:schemeClr val="tx1"/>
                </a:solidFill>
                <a:latin typeface="Calibri" panose="020F0502020204030204" pitchFamily="34" charset="0"/>
              </a:rPr>
              <a:t>medians exceed criteria in both freshwater and marine reaches.</a:t>
            </a:r>
          </a:p>
        </p:txBody>
      </p:sp>
      <p:sp>
        <p:nvSpPr>
          <p:cNvPr id="8" name="TextBox 7"/>
          <p:cNvSpPr txBox="1"/>
          <p:nvPr/>
        </p:nvSpPr>
        <p:spPr>
          <a:xfrm>
            <a:off x="136523" y="1419805"/>
            <a:ext cx="3258187" cy="461665"/>
          </a:xfrm>
          <a:prstGeom prst="rect">
            <a:avLst/>
          </a:prstGeom>
          <a:noFill/>
        </p:spPr>
        <p:txBody>
          <a:bodyPr wrap="square" rtlCol="0">
            <a:spAutoFit/>
          </a:bodyPr>
          <a:lstStyle/>
          <a:p>
            <a:r>
              <a:rPr lang="en-US" sz="2400" dirty="0"/>
              <a:t>Freshwater</a:t>
            </a:r>
          </a:p>
        </p:txBody>
      </p:sp>
      <p:sp>
        <p:nvSpPr>
          <p:cNvPr id="13" name="TextBox 12"/>
          <p:cNvSpPr txBox="1"/>
          <p:nvPr/>
        </p:nvSpPr>
        <p:spPr>
          <a:xfrm>
            <a:off x="4706673" y="1419804"/>
            <a:ext cx="2573125" cy="461665"/>
          </a:xfrm>
          <a:prstGeom prst="rect">
            <a:avLst/>
          </a:prstGeom>
          <a:noFill/>
        </p:spPr>
        <p:txBody>
          <a:bodyPr wrap="square" rtlCol="0">
            <a:spAutoFit/>
          </a:bodyPr>
          <a:lstStyle/>
          <a:p>
            <a:r>
              <a:rPr lang="en-US" sz="2400" dirty="0"/>
              <a:t>Marine/Estuarine</a:t>
            </a:r>
          </a:p>
        </p:txBody>
      </p:sp>
      <p:pic>
        <p:nvPicPr>
          <p:cNvPr id="4098" name="Picture 9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015" y="1969262"/>
            <a:ext cx="4163059" cy="262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95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6673" y="1969262"/>
            <a:ext cx="4148608" cy="273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382433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36328</TotalTime>
  <Words>2806</Words>
  <Application>Microsoft Office PowerPoint</Application>
  <PresentationFormat>On-screen Show (4:3)</PresentationFormat>
  <Paragraphs>608</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Arial</vt:lpstr>
      <vt:lpstr>Britannic Bold</vt:lpstr>
      <vt:lpstr>Calibri</vt:lpstr>
      <vt:lpstr>Courier New</vt:lpstr>
      <vt:lpstr>Franklin Gothic Book</vt:lpstr>
      <vt:lpstr>Palatino Linotype</vt:lpstr>
      <vt:lpstr>Palatino-Roman</vt:lpstr>
      <vt:lpstr>Segoe Print</vt:lpstr>
      <vt:lpstr>Times New Roman</vt:lpstr>
      <vt:lpstr>Wingdings 2</vt:lpstr>
      <vt:lpstr>Trek</vt:lpstr>
      <vt:lpstr>PowerPoint Presentation</vt:lpstr>
      <vt:lpstr>About the Report</vt:lpstr>
      <vt:lpstr>About the Report</vt:lpstr>
      <vt:lpstr>About the Report</vt:lpstr>
      <vt:lpstr>Website</vt:lpstr>
      <vt:lpstr>Tributaries</vt:lpstr>
      <vt:lpstr>Water Quality</vt:lpstr>
      <vt:lpstr>Fecal Coliform</vt:lpstr>
      <vt:lpstr>Dissolved Oxygen - Mainstem</vt:lpstr>
      <vt:lpstr>Dissolved Oxygen - Tributaries</vt:lpstr>
      <vt:lpstr>Nutrients</vt:lpstr>
      <vt:lpstr>Nutrients</vt:lpstr>
      <vt:lpstr>Chlorophyll-a</vt:lpstr>
      <vt:lpstr>Salinity</vt:lpstr>
      <vt:lpstr>Salinity</vt:lpstr>
      <vt:lpstr>Fisheries</vt:lpstr>
      <vt:lpstr>Fisheries</vt:lpstr>
      <vt:lpstr>Blue Crabs</vt:lpstr>
      <vt:lpstr>White Shrimp</vt:lpstr>
      <vt:lpstr>Aquatic Life</vt:lpstr>
      <vt:lpstr>SAV</vt:lpstr>
      <vt:lpstr>SAV</vt:lpstr>
      <vt:lpstr>SAV</vt:lpstr>
      <vt:lpstr>Wetlands</vt:lpstr>
      <vt:lpstr>Wetlands </vt:lpstr>
      <vt:lpstr>Wetlands </vt:lpstr>
      <vt:lpstr>Endangered &amp; Threatened</vt:lpstr>
      <vt:lpstr>Contaminants</vt:lpstr>
      <vt:lpstr>PowerPoint Presentation</vt:lpstr>
      <vt:lpstr>PowerPoint Presentation</vt:lpstr>
      <vt:lpstr>Manatee Deaths Duval 2017</vt:lpstr>
      <vt:lpstr>Manatee Sightings</vt:lpstr>
      <vt:lpstr>Salinity</vt:lpstr>
      <vt:lpstr>PowerPoint Presentation</vt:lpstr>
      <vt:lpstr>Overview 2017</vt:lpstr>
      <vt:lpstr>Overview 2017</vt:lpstr>
      <vt:lpstr>Overview 2017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Author</dc:creator>
  <cp:lastModifiedBy>Pinto, Gerry</cp:lastModifiedBy>
  <cp:revision>795</cp:revision>
  <cp:lastPrinted>2017-10-03T18:35:26Z</cp:lastPrinted>
  <dcterms:created xsi:type="dcterms:W3CDTF">2012-09-29T14:14:51Z</dcterms:created>
  <dcterms:modified xsi:type="dcterms:W3CDTF">2017-11-14T20:28:45Z</dcterms:modified>
</cp:coreProperties>
</file>